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2"/>
  </p:notesMasterIdLst>
  <p:sldIdLst>
    <p:sldId id="256" r:id="rId2"/>
    <p:sldId id="260" r:id="rId3"/>
    <p:sldId id="259" r:id="rId4"/>
    <p:sldId id="265" r:id="rId5"/>
    <p:sldId id="257" r:id="rId6"/>
    <p:sldId id="261" r:id="rId7"/>
    <p:sldId id="258" r:id="rId8"/>
    <p:sldId id="264" r:id="rId9"/>
    <p:sldId id="263"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80" autoAdjust="0"/>
    <p:restoredTop sz="84226" autoAdjust="0"/>
  </p:normalViewPr>
  <p:slideViewPr>
    <p:cSldViewPr snapToGrid="0">
      <p:cViewPr varScale="1">
        <p:scale>
          <a:sx n="72" d="100"/>
          <a:sy n="72" d="100"/>
        </p:scale>
        <p:origin x="86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8317A-DB70-4901-B36F-A6BF3F2A4F4B}"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6A476494-460D-4EA8-BDF7-E8B1D6C95B93}">
      <dgm:prSet/>
      <dgm:spPr/>
      <dgm:t>
        <a:bodyPr/>
        <a:lstStyle/>
        <a:p>
          <a:pPr>
            <a:defRPr cap="all"/>
          </a:pPr>
          <a:r>
            <a:rPr lang="en-US"/>
            <a:t>Video delay</a:t>
          </a:r>
        </a:p>
      </dgm:t>
    </dgm:pt>
    <dgm:pt modelId="{CCCD4C2C-C1A8-4FF9-A488-45DD6604071B}" type="parTrans" cxnId="{199C6A4D-6842-4C29-A5E5-B0356E67A440}">
      <dgm:prSet/>
      <dgm:spPr/>
      <dgm:t>
        <a:bodyPr/>
        <a:lstStyle/>
        <a:p>
          <a:endParaRPr lang="en-US"/>
        </a:p>
      </dgm:t>
    </dgm:pt>
    <dgm:pt modelId="{9F8E2D86-37F7-403D-B2D4-3CC576A2F610}" type="sibTrans" cxnId="{199C6A4D-6842-4C29-A5E5-B0356E67A440}">
      <dgm:prSet/>
      <dgm:spPr/>
      <dgm:t>
        <a:bodyPr/>
        <a:lstStyle/>
        <a:p>
          <a:endParaRPr lang="en-US"/>
        </a:p>
      </dgm:t>
    </dgm:pt>
    <dgm:pt modelId="{B5752962-88C4-4356-89E7-F9C7CFC447C8}">
      <dgm:prSet/>
      <dgm:spPr/>
      <dgm:t>
        <a:bodyPr/>
        <a:lstStyle/>
        <a:p>
          <a:pPr>
            <a:defRPr cap="all"/>
          </a:pPr>
          <a:r>
            <a:rPr lang="en-US"/>
            <a:t>Control accuracy</a:t>
          </a:r>
        </a:p>
      </dgm:t>
    </dgm:pt>
    <dgm:pt modelId="{6D9A5F41-2D26-438D-A09E-409AFB20B7E8}" type="parTrans" cxnId="{112B74CD-AB6D-4FF5-AD37-3B23739AA68B}">
      <dgm:prSet/>
      <dgm:spPr/>
      <dgm:t>
        <a:bodyPr/>
        <a:lstStyle/>
        <a:p>
          <a:endParaRPr lang="en-US"/>
        </a:p>
      </dgm:t>
    </dgm:pt>
    <dgm:pt modelId="{94AE34CA-E580-4007-871C-992A1CE98A77}" type="sibTrans" cxnId="{112B74CD-AB6D-4FF5-AD37-3B23739AA68B}">
      <dgm:prSet/>
      <dgm:spPr/>
      <dgm:t>
        <a:bodyPr/>
        <a:lstStyle/>
        <a:p>
          <a:endParaRPr lang="en-US"/>
        </a:p>
      </dgm:t>
    </dgm:pt>
    <dgm:pt modelId="{B67EE430-7293-4C1E-9BD2-B63C612EADBA}">
      <dgm:prSet/>
      <dgm:spPr/>
      <dgm:t>
        <a:bodyPr/>
        <a:lstStyle/>
        <a:p>
          <a:pPr>
            <a:defRPr cap="all"/>
          </a:pPr>
          <a:r>
            <a:rPr lang="en-US"/>
            <a:t>Collaboration</a:t>
          </a:r>
        </a:p>
      </dgm:t>
    </dgm:pt>
    <dgm:pt modelId="{DB568EE9-C2DE-4DC7-A90F-E31CCF118DAD}" type="parTrans" cxnId="{EB6C8E90-82AE-445C-9B8D-6199071F9C19}">
      <dgm:prSet/>
      <dgm:spPr/>
      <dgm:t>
        <a:bodyPr/>
        <a:lstStyle/>
        <a:p>
          <a:endParaRPr lang="en-US"/>
        </a:p>
      </dgm:t>
    </dgm:pt>
    <dgm:pt modelId="{2B922BEB-FAF6-4CC1-A2F2-E5B738DFE3DC}" type="sibTrans" cxnId="{EB6C8E90-82AE-445C-9B8D-6199071F9C19}">
      <dgm:prSet/>
      <dgm:spPr/>
      <dgm:t>
        <a:bodyPr/>
        <a:lstStyle/>
        <a:p>
          <a:endParaRPr lang="en-US"/>
        </a:p>
      </dgm:t>
    </dgm:pt>
    <dgm:pt modelId="{A3653584-6FF7-4F90-9A4D-7653842112FA}" type="pres">
      <dgm:prSet presAssocID="{29F8317A-DB70-4901-B36F-A6BF3F2A4F4B}" presName="root" presStyleCnt="0">
        <dgm:presLayoutVars>
          <dgm:dir/>
          <dgm:resizeHandles val="exact"/>
        </dgm:presLayoutVars>
      </dgm:prSet>
      <dgm:spPr/>
    </dgm:pt>
    <dgm:pt modelId="{92D800BA-2DDD-4293-A7FF-835BA31A7014}" type="pres">
      <dgm:prSet presAssocID="{6A476494-460D-4EA8-BDF7-E8B1D6C95B93}" presName="compNode" presStyleCnt="0"/>
      <dgm:spPr/>
    </dgm:pt>
    <dgm:pt modelId="{DEE9C60C-F286-4669-ADA7-404EDC7C0012}" type="pres">
      <dgm:prSet presAssocID="{6A476494-460D-4EA8-BDF7-E8B1D6C95B93}" presName="iconBgRect" presStyleLbl="bgShp" presStyleIdx="0" presStyleCnt="3"/>
      <dgm:spPr/>
    </dgm:pt>
    <dgm:pt modelId="{275C9A91-FB64-449A-AA56-8DFC1BFF18FB}" type="pres">
      <dgm:prSet presAssocID="{6A476494-460D-4EA8-BDF7-E8B1D6C95B9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ideo camera"/>
        </a:ext>
      </dgm:extLst>
    </dgm:pt>
    <dgm:pt modelId="{9D055201-8090-4460-B5DF-DBE3CBF279E6}" type="pres">
      <dgm:prSet presAssocID="{6A476494-460D-4EA8-BDF7-E8B1D6C95B93}" presName="spaceRect" presStyleCnt="0"/>
      <dgm:spPr/>
    </dgm:pt>
    <dgm:pt modelId="{2A29CB7E-10D9-4347-A956-75036F934777}" type="pres">
      <dgm:prSet presAssocID="{6A476494-460D-4EA8-BDF7-E8B1D6C95B93}" presName="textRect" presStyleLbl="revTx" presStyleIdx="0" presStyleCnt="3">
        <dgm:presLayoutVars>
          <dgm:chMax val="1"/>
          <dgm:chPref val="1"/>
        </dgm:presLayoutVars>
      </dgm:prSet>
      <dgm:spPr/>
    </dgm:pt>
    <dgm:pt modelId="{DEEF31BE-1EB6-4FBF-9F21-087CD4A33AB8}" type="pres">
      <dgm:prSet presAssocID="{9F8E2D86-37F7-403D-B2D4-3CC576A2F610}" presName="sibTrans" presStyleCnt="0"/>
      <dgm:spPr/>
    </dgm:pt>
    <dgm:pt modelId="{68E68252-FD78-4A50-BC88-4D21C7E7C170}" type="pres">
      <dgm:prSet presAssocID="{B5752962-88C4-4356-89E7-F9C7CFC447C8}" presName="compNode" presStyleCnt="0"/>
      <dgm:spPr/>
    </dgm:pt>
    <dgm:pt modelId="{C51E8449-E800-44CB-A140-95759B1BEBB9}" type="pres">
      <dgm:prSet presAssocID="{B5752962-88C4-4356-89E7-F9C7CFC447C8}" presName="iconBgRect" presStyleLbl="bgShp" presStyleIdx="1" presStyleCnt="3"/>
      <dgm:spPr/>
    </dgm:pt>
    <dgm:pt modelId="{A5508B20-EDC8-423B-8F4C-913B2F1E304A}" type="pres">
      <dgm:prSet presAssocID="{B5752962-88C4-4356-89E7-F9C7CFC447C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395A55E5-3446-48E3-B5EF-DF996DA8EA7E}" type="pres">
      <dgm:prSet presAssocID="{B5752962-88C4-4356-89E7-F9C7CFC447C8}" presName="spaceRect" presStyleCnt="0"/>
      <dgm:spPr/>
    </dgm:pt>
    <dgm:pt modelId="{115E2C54-0207-4873-9B0A-534FB9101CC1}" type="pres">
      <dgm:prSet presAssocID="{B5752962-88C4-4356-89E7-F9C7CFC447C8}" presName="textRect" presStyleLbl="revTx" presStyleIdx="1" presStyleCnt="3">
        <dgm:presLayoutVars>
          <dgm:chMax val="1"/>
          <dgm:chPref val="1"/>
        </dgm:presLayoutVars>
      </dgm:prSet>
      <dgm:spPr/>
    </dgm:pt>
    <dgm:pt modelId="{2BFB43BD-B84A-49AD-908A-C0F6EFF8FB5A}" type="pres">
      <dgm:prSet presAssocID="{94AE34CA-E580-4007-871C-992A1CE98A77}" presName="sibTrans" presStyleCnt="0"/>
      <dgm:spPr/>
    </dgm:pt>
    <dgm:pt modelId="{744DA70D-1EC8-492F-B411-8A5326B1BE46}" type="pres">
      <dgm:prSet presAssocID="{B67EE430-7293-4C1E-9BD2-B63C612EADBA}" presName="compNode" presStyleCnt="0"/>
      <dgm:spPr/>
    </dgm:pt>
    <dgm:pt modelId="{ED38F958-FB9F-4238-8980-BBDA53EC60D0}" type="pres">
      <dgm:prSet presAssocID="{B67EE430-7293-4C1E-9BD2-B63C612EADBA}" presName="iconBgRect" presStyleLbl="bgShp" presStyleIdx="2" presStyleCnt="3"/>
      <dgm:spPr/>
    </dgm:pt>
    <dgm:pt modelId="{C82ABAEA-02CD-4467-9BD5-A5CC720C13DA}" type="pres">
      <dgm:prSet presAssocID="{B67EE430-7293-4C1E-9BD2-B63C612EADB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2F7E7B87-A174-49ED-AE8F-169DF511660D}" type="pres">
      <dgm:prSet presAssocID="{B67EE430-7293-4C1E-9BD2-B63C612EADBA}" presName="spaceRect" presStyleCnt="0"/>
      <dgm:spPr/>
    </dgm:pt>
    <dgm:pt modelId="{C0AB9F6C-05E0-4B6F-89B3-E5EC283EBE4A}" type="pres">
      <dgm:prSet presAssocID="{B67EE430-7293-4C1E-9BD2-B63C612EADBA}" presName="textRect" presStyleLbl="revTx" presStyleIdx="2" presStyleCnt="3">
        <dgm:presLayoutVars>
          <dgm:chMax val="1"/>
          <dgm:chPref val="1"/>
        </dgm:presLayoutVars>
      </dgm:prSet>
      <dgm:spPr/>
    </dgm:pt>
  </dgm:ptLst>
  <dgm:cxnLst>
    <dgm:cxn modelId="{199C6A4D-6842-4C29-A5E5-B0356E67A440}" srcId="{29F8317A-DB70-4901-B36F-A6BF3F2A4F4B}" destId="{6A476494-460D-4EA8-BDF7-E8B1D6C95B93}" srcOrd="0" destOrd="0" parTransId="{CCCD4C2C-C1A8-4FF9-A488-45DD6604071B}" sibTransId="{9F8E2D86-37F7-403D-B2D4-3CC576A2F610}"/>
    <dgm:cxn modelId="{58012082-6668-4561-9B7F-524268477FDA}" type="presOf" srcId="{29F8317A-DB70-4901-B36F-A6BF3F2A4F4B}" destId="{A3653584-6FF7-4F90-9A4D-7653842112FA}" srcOrd="0" destOrd="0" presId="urn:microsoft.com/office/officeart/2018/5/layout/IconCircleLabelList"/>
    <dgm:cxn modelId="{33D44183-37A1-4F8F-9DD6-43F8E2CB5282}" type="presOf" srcId="{B5752962-88C4-4356-89E7-F9C7CFC447C8}" destId="{115E2C54-0207-4873-9B0A-534FB9101CC1}" srcOrd="0" destOrd="0" presId="urn:microsoft.com/office/officeart/2018/5/layout/IconCircleLabelList"/>
    <dgm:cxn modelId="{EB6C8E90-82AE-445C-9B8D-6199071F9C19}" srcId="{29F8317A-DB70-4901-B36F-A6BF3F2A4F4B}" destId="{B67EE430-7293-4C1E-9BD2-B63C612EADBA}" srcOrd="2" destOrd="0" parTransId="{DB568EE9-C2DE-4DC7-A90F-E31CCF118DAD}" sibTransId="{2B922BEB-FAF6-4CC1-A2F2-E5B738DFE3DC}"/>
    <dgm:cxn modelId="{48F97796-1C85-4116-9D27-30B49F75A482}" type="presOf" srcId="{6A476494-460D-4EA8-BDF7-E8B1D6C95B93}" destId="{2A29CB7E-10D9-4347-A956-75036F934777}" srcOrd="0" destOrd="0" presId="urn:microsoft.com/office/officeart/2018/5/layout/IconCircleLabelList"/>
    <dgm:cxn modelId="{112B74CD-AB6D-4FF5-AD37-3B23739AA68B}" srcId="{29F8317A-DB70-4901-B36F-A6BF3F2A4F4B}" destId="{B5752962-88C4-4356-89E7-F9C7CFC447C8}" srcOrd="1" destOrd="0" parTransId="{6D9A5F41-2D26-438D-A09E-409AFB20B7E8}" sibTransId="{94AE34CA-E580-4007-871C-992A1CE98A77}"/>
    <dgm:cxn modelId="{4A1674EB-1C7A-4CE4-9293-BEE2CDE254B7}" type="presOf" srcId="{B67EE430-7293-4C1E-9BD2-B63C612EADBA}" destId="{C0AB9F6C-05E0-4B6F-89B3-E5EC283EBE4A}" srcOrd="0" destOrd="0" presId="urn:microsoft.com/office/officeart/2018/5/layout/IconCircleLabelList"/>
    <dgm:cxn modelId="{55E68AAE-1815-4F92-9A90-5AFC3D50B319}" type="presParOf" srcId="{A3653584-6FF7-4F90-9A4D-7653842112FA}" destId="{92D800BA-2DDD-4293-A7FF-835BA31A7014}" srcOrd="0" destOrd="0" presId="urn:microsoft.com/office/officeart/2018/5/layout/IconCircleLabelList"/>
    <dgm:cxn modelId="{14B90F1B-2810-4477-87EF-5FC461A48C32}" type="presParOf" srcId="{92D800BA-2DDD-4293-A7FF-835BA31A7014}" destId="{DEE9C60C-F286-4669-ADA7-404EDC7C0012}" srcOrd="0" destOrd="0" presId="urn:microsoft.com/office/officeart/2018/5/layout/IconCircleLabelList"/>
    <dgm:cxn modelId="{99937D84-FE99-4D43-B5ED-0F9D3ECB55E3}" type="presParOf" srcId="{92D800BA-2DDD-4293-A7FF-835BA31A7014}" destId="{275C9A91-FB64-449A-AA56-8DFC1BFF18FB}" srcOrd="1" destOrd="0" presId="urn:microsoft.com/office/officeart/2018/5/layout/IconCircleLabelList"/>
    <dgm:cxn modelId="{4B737C06-743C-41DC-B7C0-BB03D4F4013B}" type="presParOf" srcId="{92D800BA-2DDD-4293-A7FF-835BA31A7014}" destId="{9D055201-8090-4460-B5DF-DBE3CBF279E6}" srcOrd="2" destOrd="0" presId="urn:microsoft.com/office/officeart/2018/5/layout/IconCircleLabelList"/>
    <dgm:cxn modelId="{2D0525DA-6962-4D5F-9204-BD27A39B23AF}" type="presParOf" srcId="{92D800BA-2DDD-4293-A7FF-835BA31A7014}" destId="{2A29CB7E-10D9-4347-A956-75036F934777}" srcOrd="3" destOrd="0" presId="urn:microsoft.com/office/officeart/2018/5/layout/IconCircleLabelList"/>
    <dgm:cxn modelId="{0DB17C5E-FE5E-4698-81C3-A23F0CD8E284}" type="presParOf" srcId="{A3653584-6FF7-4F90-9A4D-7653842112FA}" destId="{DEEF31BE-1EB6-4FBF-9F21-087CD4A33AB8}" srcOrd="1" destOrd="0" presId="urn:microsoft.com/office/officeart/2018/5/layout/IconCircleLabelList"/>
    <dgm:cxn modelId="{3AC442CB-FA1E-40D2-A39B-B082A329CD5E}" type="presParOf" srcId="{A3653584-6FF7-4F90-9A4D-7653842112FA}" destId="{68E68252-FD78-4A50-BC88-4D21C7E7C170}" srcOrd="2" destOrd="0" presId="urn:microsoft.com/office/officeart/2018/5/layout/IconCircleLabelList"/>
    <dgm:cxn modelId="{5FDAFF94-41C2-4E20-A19C-F442889199C6}" type="presParOf" srcId="{68E68252-FD78-4A50-BC88-4D21C7E7C170}" destId="{C51E8449-E800-44CB-A140-95759B1BEBB9}" srcOrd="0" destOrd="0" presId="urn:microsoft.com/office/officeart/2018/5/layout/IconCircleLabelList"/>
    <dgm:cxn modelId="{949A88D3-B6C0-426D-818E-E177A447DE36}" type="presParOf" srcId="{68E68252-FD78-4A50-BC88-4D21C7E7C170}" destId="{A5508B20-EDC8-423B-8F4C-913B2F1E304A}" srcOrd="1" destOrd="0" presId="urn:microsoft.com/office/officeart/2018/5/layout/IconCircleLabelList"/>
    <dgm:cxn modelId="{9CD40B1A-17CF-460E-B7C8-74CD9429E000}" type="presParOf" srcId="{68E68252-FD78-4A50-BC88-4D21C7E7C170}" destId="{395A55E5-3446-48E3-B5EF-DF996DA8EA7E}" srcOrd="2" destOrd="0" presId="urn:microsoft.com/office/officeart/2018/5/layout/IconCircleLabelList"/>
    <dgm:cxn modelId="{58376E66-4854-4EC9-B5E4-F4B9C3A8F9AD}" type="presParOf" srcId="{68E68252-FD78-4A50-BC88-4D21C7E7C170}" destId="{115E2C54-0207-4873-9B0A-534FB9101CC1}" srcOrd="3" destOrd="0" presId="urn:microsoft.com/office/officeart/2018/5/layout/IconCircleLabelList"/>
    <dgm:cxn modelId="{E01FC9FB-77E9-4749-B519-600453C39843}" type="presParOf" srcId="{A3653584-6FF7-4F90-9A4D-7653842112FA}" destId="{2BFB43BD-B84A-49AD-908A-C0F6EFF8FB5A}" srcOrd="3" destOrd="0" presId="urn:microsoft.com/office/officeart/2018/5/layout/IconCircleLabelList"/>
    <dgm:cxn modelId="{649C2616-8ECB-4DDD-AC8D-B25CE5410530}" type="presParOf" srcId="{A3653584-6FF7-4F90-9A4D-7653842112FA}" destId="{744DA70D-1EC8-492F-B411-8A5326B1BE46}" srcOrd="4" destOrd="0" presId="urn:microsoft.com/office/officeart/2018/5/layout/IconCircleLabelList"/>
    <dgm:cxn modelId="{AA0322D0-66B4-4AC1-A3DF-81C8FB553CD3}" type="presParOf" srcId="{744DA70D-1EC8-492F-B411-8A5326B1BE46}" destId="{ED38F958-FB9F-4238-8980-BBDA53EC60D0}" srcOrd="0" destOrd="0" presId="urn:microsoft.com/office/officeart/2018/5/layout/IconCircleLabelList"/>
    <dgm:cxn modelId="{C70FF405-09F9-4658-A1B6-8A408F0AF8AA}" type="presParOf" srcId="{744DA70D-1EC8-492F-B411-8A5326B1BE46}" destId="{C82ABAEA-02CD-4467-9BD5-A5CC720C13DA}" srcOrd="1" destOrd="0" presId="urn:microsoft.com/office/officeart/2018/5/layout/IconCircleLabelList"/>
    <dgm:cxn modelId="{FB0682C7-D796-44DF-B885-14AEFF46718F}" type="presParOf" srcId="{744DA70D-1EC8-492F-B411-8A5326B1BE46}" destId="{2F7E7B87-A174-49ED-AE8F-169DF511660D}" srcOrd="2" destOrd="0" presId="urn:microsoft.com/office/officeart/2018/5/layout/IconCircleLabelList"/>
    <dgm:cxn modelId="{30705BC3-2983-4A75-8C29-2B8B9C66D718}" type="presParOf" srcId="{744DA70D-1EC8-492F-B411-8A5326B1BE46}" destId="{C0AB9F6C-05E0-4B6F-89B3-E5EC283EBE4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9C60C-F286-4669-ADA7-404EDC7C0012}">
      <dsp:nvSpPr>
        <dsp:cNvPr id="0" name=""/>
        <dsp:cNvSpPr/>
      </dsp:nvSpPr>
      <dsp:spPr>
        <a:xfrm>
          <a:off x="473318" y="862878"/>
          <a:ext cx="1303875" cy="130387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C9A91-FB64-449A-AA56-8DFC1BFF18FB}">
      <dsp:nvSpPr>
        <dsp:cNvPr id="0" name=""/>
        <dsp:cNvSpPr/>
      </dsp:nvSpPr>
      <dsp:spPr>
        <a:xfrm>
          <a:off x="751194" y="1140753"/>
          <a:ext cx="748125" cy="748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29CB7E-10D9-4347-A956-75036F934777}">
      <dsp:nvSpPr>
        <dsp:cNvPr id="0" name=""/>
        <dsp:cNvSpPr/>
      </dsp:nvSpPr>
      <dsp:spPr>
        <a:xfrm>
          <a:off x="56506" y="2572878"/>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Video delay</a:t>
          </a:r>
        </a:p>
      </dsp:txBody>
      <dsp:txXfrm>
        <a:off x="56506" y="2572878"/>
        <a:ext cx="2137500" cy="720000"/>
      </dsp:txXfrm>
    </dsp:sp>
    <dsp:sp modelId="{C51E8449-E800-44CB-A140-95759B1BEBB9}">
      <dsp:nvSpPr>
        <dsp:cNvPr id="0" name=""/>
        <dsp:cNvSpPr/>
      </dsp:nvSpPr>
      <dsp:spPr>
        <a:xfrm>
          <a:off x="2984881" y="862878"/>
          <a:ext cx="1303875" cy="130387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508B20-EDC8-423B-8F4C-913B2F1E304A}">
      <dsp:nvSpPr>
        <dsp:cNvPr id="0" name=""/>
        <dsp:cNvSpPr/>
      </dsp:nvSpPr>
      <dsp:spPr>
        <a:xfrm>
          <a:off x="3262756" y="1140753"/>
          <a:ext cx="748125" cy="74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5E2C54-0207-4873-9B0A-534FB9101CC1}">
      <dsp:nvSpPr>
        <dsp:cNvPr id="0" name=""/>
        <dsp:cNvSpPr/>
      </dsp:nvSpPr>
      <dsp:spPr>
        <a:xfrm>
          <a:off x="2568069" y="2572878"/>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Control accuracy</a:t>
          </a:r>
        </a:p>
      </dsp:txBody>
      <dsp:txXfrm>
        <a:off x="2568069" y="2572878"/>
        <a:ext cx="2137500" cy="720000"/>
      </dsp:txXfrm>
    </dsp:sp>
    <dsp:sp modelId="{ED38F958-FB9F-4238-8980-BBDA53EC60D0}">
      <dsp:nvSpPr>
        <dsp:cNvPr id="0" name=""/>
        <dsp:cNvSpPr/>
      </dsp:nvSpPr>
      <dsp:spPr>
        <a:xfrm>
          <a:off x="5496444" y="862878"/>
          <a:ext cx="1303875" cy="130387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2ABAEA-02CD-4467-9BD5-A5CC720C13DA}">
      <dsp:nvSpPr>
        <dsp:cNvPr id="0" name=""/>
        <dsp:cNvSpPr/>
      </dsp:nvSpPr>
      <dsp:spPr>
        <a:xfrm>
          <a:off x="5774319" y="1140753"/>
          <a:ext cx="748125" cy="748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AB9F6C-05E0-4B6F-89B3-E5EC283EBE4A}">
      <dsp:nvSpPr>
        <dsp:cNvPr id="0" name=""/>
        <dsp:cNvSpPr/>
      </dsp:nvSpPr>
      <dsp:spPr>
        <a:xfrm>
          <a:off x="5079631" y="2572878"/>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Collaboration</a:t>
          </a:r>
        </a:p>
      </dsp:txBody>
      <dsp:txXfrm>
        <a:off x="5079631" y="2572878"/>
        <a:ext cx="2137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8E620E-1DF8-4592-A27D-423FB4F11074}" type="datetimeFigureOut">
              <a:rPr lang="en-US" smtClean="0"/>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757E-B799-4650-A20B-964E3FB47800}" type="slidenum">
              <a:rPr lang="en-US" smtClean="0"/>
              <a:t>‹#›</a:t>
            </a:fld>
            <a:endParaRPr lang="en-US"/>
          </a:p>
        </p:txBody>
      </p:sp>
    </p:spTree>
    <p:extLst>
      <p:ext uri="{BB962C8B-B14F-4D97-AF65-F5344CB8AC3E}">
        <p14:creationId xmlns:p14="http://schemas.microsoft.com/office/powerpoint/2010/main" val="3492032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Introduction</a:t>
            </a:r>
          </a:p>
          <a:p>
            <a:pPr marL="171450" indent="-171450">
              <a:buFont typeface="Arial" panose="020B0604020202020204" pitchFamily="34" charset="0"/>
              <a:buChar char="•"/>
            </a:pPr>
            <a:r>
              <a:rPr lang="en-US" dirty="0"/>
              <a:t>Briefly introduce project</a:t>
            </a:r>
          </a:p>
          <a:p>
            <a:pPr marL="171450" indent="-171450">
              <a:buFont typeface="Arial" panose="020B0604020202020204" pitchFamily="34" charset="0"/>
              <a:buChar char="•"/>
            </a:pPr>
            <a:r>
              <a:rPr lang="en-US" dirty="0"/>
              <a:t>Introduce group members and roles (Tyler: hardware/LiDAR detection/decision making, ; Gabriel: object recognition/audio handling and transcription; JJ: decision making/testing)</a:t>
            </a:r>
          </a:p>
          <a:p>
            <a:pPr marL="171450" indent="-171450">
              <a:buFont typeface="Arial" panose="020B0604020202020204" pitchFamily="34" charset="0"/>
              <a:buChar char="•"/>
            </a:pPr>
            <a:r>
              <a:rPr lang="en-US" dirty="0"/>
              <a:t>Mention advisors</a:t>
            </a:r>
          </a:p>
        </p:txBody>
      </p:sp>
      <p:sp>
        <p:nvSpPr>
          <p:cNvPr id="4" name="Slide Number Placeholder 3"/>
          <p:cNvSpPr>
            <a:spLocks noGrp="1"/>
          </p:cNvSpPr>
          <p:nvPr>
            <p:ph type="sldNum" sz="quarter" idx="5"/>
          </p:nvPr>
        </p:nvSpPr>
        <p:spPr/>
        <p:txBody>
          <a:bodyPr/>
          <a:lstStyle/>
          <a:p>
            <a:fld id="{D240757E-B799-4650-A20B-964E3FB47800}" type="slidenum">
              <a:rPr lang="en-US" smtClean="0"/>
              <a:t>1</a:t>
            </a:fld>
            <a:endParaRPr lang="en-US"/>
          </a:p>
        </p:txBody>
      </p:sp>
    </p:spTree>
    <p:extLst>
      <p:ext uri="{BB962C8B-B14F-4D97-AF65-F5344CB8AC3E}">
        <p14:creationId xmlns:p14="http://schemas.microsoft.com/office/powerpoint/2010/main" val="1015706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Tyler, JJ) Challenges</a:t>
            </a:r>
          </a:p>
          <a:p>
            <a:pPr marL="171450" indent="-171450">
              <a:buFont typeface="Arial" panose="020B0604020202020204" pitchFamily="34" charset="0"/>
              <a:buChar char="•"/>
            </a:pPr>
            <a:r>
              <a:rPr lang="en-US" dirty="0"/>
              <a:t>Didn’t complete overcome video delay issue, worked with it by reducing the functional movement speed which required processing the video data, and implementing the functionality to not depend on small delay in the video data. Ex: Using lidar (which has a much lower delay) to stop the robot &amp; not moving forward/backward when turning to face target.</a:t>
            </a:r>
          </a:p>
          <a:p>
            <a:pPr marL="171450" indent="-171450">
              <a:buFont typeface="Arial" panose="020B0604020202020204" pitchFamily="34" charset="0"/>
              <a:buChar char="•"/>
            </a:pPr>
            <a:r>
              <a:rPr lang="en-US" dirty="0"/>
              <a:t>Using stepper motors for movement made control more accurate – contrast with original motors.</a:t>
            </a:r>
          </a:p>
          <a:p>
            <a:pPr marL="171450" indent="-171450">
              <a:buFont typeface="Arial" panose="020B0604020202020204" pitchFamily="34" charset="0"/>
              <a:buChar char="•"/>
            </a:pPr>
            <a:r>
              <a:rPr lang="en-US" dirty="0"/>
              <a:t>Collaborating was difficult since our project is partially hardware-based. We overcame by using abstract classes, developing a testing environment where we can emulate the robot data in the client and run both the client and server locally.</a:t>
            </a:r>
          </a:p>
        </p:txBody>
      </p:sp>
      <p:sp>
        <p:nvSpPr>
          <p:cNvPr id="4" name="Slide Number Placeholder 3"/>
          <p:cNvSpPr>
            <a:spLocks noGrp="1"/>
          </p:cNvSpPr>
          <p:nvPr>
            <p:ph type="sldNum" sz="quarter" idx="5"/>
          </p:nvPr>
        </p:nvSpPr>
        <p:spPr/>
        <p:txBody>
          <a:bodyPr/>
          <a:lstStyle/>
          <a:p>
            <a:fld id="{D240757E-B799-4650-A20B-964E3FB47800}" type="slidenum">
              <a:rPr lang="en-US" smtClean="0"/>
              <a:t>10</a:t>
            </a:fld>
            <a:endParaRPr lang="en-US"/>
          </a:p>
        </p:txBody>
      </p:sp>
    </p:spTree>
    <p:extLst>
      <p:ext uri="{BB962C8B-B14F-4D97-AF65-F5344CB8AC3E}">
        <p14:creationId xmlns:p14="http://schemas.microsoft.com/office/powerpoint/2010/main" val="283556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Purpose of our project</a:t>
            </a:r>
          </a:p>
          <a:p>
            <a:pPr marL="171450" indent="-171450">
              <a:buFont typeface="Arial" panose="020B0604020202020204" pitchFamily="34" charset="0"/>
              <a:buChar char="•"/>
            </a:pPr>
            <a:r>
              <a:rPr lang="en-US" dirty="0"/>
              <a:t>First goal: create a robot that could be controlled by voice commands</a:t>
            </a:r>
          </a:p>
          <a:p>
            <a:pPr marL="171450" indent="-171450">
              <a:buFont typeface="Arial" panose="020B0604020202020204" pitchFamily="34" charset="0"/>
              <a:buChar char="•"/>
            </a:pPr>
            <a:r>
              <a:rPr lang="en-US" dirty="0"/>
              <a:t>Second goal: enable autonomous navigation so that the robot could detect obstacles on its own and navigate around them</a:t>
            </a:r>
          </a:p>
          <a:p>
            <a:pPr marL="171450" indent="-171450">
              <a:buFont typeface="Arial" panose="020B0604020202020204" pitchFamily="34" charset="0"/>
              <a:buChar char="•"/>
            </a:pPr>
            <a:r>
              <a:rPr lang="en-US" dirty="0"/>
              <a:t>Create a software platform that can be extended by others for specific applications</a:t>
            </a:r>
          </a:p>
          <a:p>
            <a:pPr marL="171450" indent="-171450">
              <a:buFont typeface="Arial" panose="020B0604020202020204" pitchFamily="34" charset="0"/>
              <a:buChar char="•"/>
            </a:pPr>
            <a:r>
              <a:rPr lang="en-US" dirty="0"/>
              <a:t>Example: creating a “rescue robot” that can operate in environments that are dangerous for humans</a:t>
            </a:r>
          </a:p>
        </p:txBody>
      </p:sp>
      <p:sp>
        <p:nvSpPr>
          <p:cNvPr id="4" name="Slide Number Placeholder 3"/>
          <p:cNvSpPr>
            <a:spLocks noGrp="1"/>
          </p:cNvSpPr>
          <p:nvPr>
            <p:ph type="sldNum" sz="quarter" idx="5"/>
          </p:nvPr>
        </p:nvSpPr>
        <p:spPr/>
        <p:txBody>
          <a:bodyPr/>
          <a:lstStyle/>
          <a:p>
            <a:fld id="{D240757E-B799-4650-A20B-964E3FB47800}" type="slidenum">
              <a:rPr lang="en-US" smtClean="0"/>
              <a:t>2</a:t>
            </a:fld>
            <a:endParaRPr lang="en-US"/>
          </a:p>
        </p:txBody>
      </p:sp>
    </p:spTree>
    <p:extLst>
      <p:ext uri="{BB962C8B-B14F-4D97-AF65-F5344CB8AC3E}">
        <p14:creationId xmlns:p14="http://schemas.microsoft.com/office/powerpoint/2010/main" val="4094489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Robot features</a:t>
            </a:r>
          </a:p>
          <a:p>
            <a:pPr marL="171450" indent="-171450">
              <a:buFont typeface="Arial" panose="020B0604020202020204" pitchFamily="34" charset="0"/>
              <a:buChar char="•"/>
            </a:pPr>
            <a:r>
              <a:rPr lang="en-US" dirty="0"/>
              <a:t>Interprets voice commands and moves accordingly</a:t>
            </a:r>
          </a:p>
          <a:p>
            <a:pPr marL="171450" indent="-171450">
              <a:buFont typeface="Arial" panose="020B0604020202020204" pitchFamily="34" charset="0"/>
              <a:buChar char="•"/>
            </a:pPr>
            <a:r>
              <a:rPr lang="en-US" dirty="0"/>
              <a:t>Can scan its environment and use computer vision to locate targets and find their center</a:t>
            </a:r>
          </a:p>
          <a:p>
            <a:pPr marL="171450" indent="-171450">
              <a:buFont typeface="Arial" panose="020B0604020202020204" pitchFamily="34" charset="0"/>
              <a:buChar char="•"/>
            </a:pPr>
            <a:r>
              <a:rPr lang="en-US" dirty="0"/>
              <a:t>Uses a LiDAR sensor to detect obstacles</a:t>
            </a:r>
          </a:p>
          <a:p>
            <a:pPr marL="171450" indent="-171450">
              <a:buFont typeface="Arial" panose="020B0604020202020204" pitchFamily="34" charset="0"/>
              <a:buChar char="•"/>
            </a:pPr>
            <a:r>
              <a:rPr lang="en-US" dirty="0"/>
              <a:t>Offers object recognition capabilities through Microsoft Azure</a:t>
            </a:r>
          </a:p>
          <a:p>
            <a:pPr marL="171450" indent="-171450">
              <a:buFont typeface="Arial" panose="020B0604020202020204" pitchFamily="34" charset="0"/>
              <a:buChar char="•"/>
            </a:pPr>
            <a:r>
              <a:rPr lang="en-US" dirty="0"/>
              <a:t>Website with manual controls and computer vision output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240757E-B799-4650-A20B-964E3FB47800}" type="slidenum">
              <a:rPr lang="en-US" smtClean="0"/>
              <a:t>3</a:t>
            </a:fld>
            <a:endParaRPr lang="en-US"/>
          </a:p>
        </p:txBody>
      </p:sp>
    </p:spTree>
    <p:extLst>
      <p:ext uri="{BB962C8B-B14F-4D97-AF65-F5344CB8AC3E}">
        <p14:creationId xmlns:p14="http://schemas.microsoft.com/office/powerpoint/2010/main" val="3072252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Design Considerations</a:t>
            </a:r>
          </a:p>
          <a:p>
            <a:pPr marL="171450" indent="-171450">
              <a:buFont typeface="Arial" panose="020B0604020202020204" pitchFamily="34" charset="0"/>
              <a:buChar char="•"/>
            </a:pPr>
            <a:r>
              <a:rPr lang="en-US" dirty="0"/>
              <a:t>Robot: webcam quality, Raspberry Pi processing power, battery pack output, motor movement accuracy</a:t>
            </a:r>
          </a:p>
          <a:p>
            <a:pPr marL="171450" indent="-171450">
              <a:buFont typeface="Arial" panose="020B0604020202020204" pitchFamily="34" charset="0"/>
              <a:buChar char="•"/>
            </a:pPr>
            <a:r>
              <a:rPr lang="en-US" dirty="0"/>
              <a:t>Sever processing power, networking delay, TCP and UDP</a:t>
            </a:r>
          </a:p>
          <a:p>
            <a:pPr marL="171450" indent="-171450">
              <a:buFont typeface="Arial" panose="020B0604020202020204" pitchFamily="34" charset="0"/>
              <a:buChar char="•"/>
            </a:pPr>
            <a:r>
              <a:rPr lang="en-US" dirty="0"/>
              <a:t>Python libraries</a:t>
            </a:r>
          </a:p>
          <a:p>
            <a:pPr marL="171450" indent="-171450">
              <a:buFont typeface="Arial" panose="020B0604020202020204" pitchFamily="34" charset="0"/>
              <a:buChar char="•"/>
            </a:pPr>
            <a:r>
              <a:rPr lang="en-US" dirty="0"/>
              <a:t>Necessity of multithreading due to real-time programming</a:t>
            </a:r>
          </a:p>
          <a:p>
            <a:pPr marL="171450" indent="-171450">
              <a:buFont typeface="Arial" panose="020B0604020202020204" pitchFamily="34" charset="0"/>
              <a:buChar char="•"/>
            </a:pPr>
            <a:r>
              <a:rPr lang="en-US" dirty="0"/>
              <a:t>Optimizing computer vision</a:t>
            </a:r>
          </a:p>
        </p:txBody>
      </p:sp>
      <p:sp>
        <p:nvSpPr>
          <p:cNvPr id="4" name="Slide Number Placeholder 3"/>
          <p:cNvSpPr>
            <a:spLocks noGrp="1"/>
          </p:cNvSpPr>
          <p:nvPr>
            <p:ph type="sldNum" sz="quarter" idx="5"/>
          </p:nvPr>
        </p:nvSpPr>
        <p:spPr/>
        <p:txBody>
          <a:bodyPr/>
          <a:lstStyle/>
          <a:p>
            <a:fld id="{D240757E-B799-4650-A20B-964E3FB47800}" type="slidenum">
              <a:rPr lang="en-US" smtClean="0"/>
              <a:t>4</a:t>
            </a:fld>
            <a:endParaRPr lang="en-US"/>
          </a:p>
        </p:txBody>
      </p:sp>
    </p:spTree>
    <p:extLst>
      <p:ext uri="{BB962C8B-B14F-4D97-AF65-F5344CB8AC3E}">
        <p14:creationId xmlns:p14="http://schemas.microsoft.com/office/powerpoint/2010/main" val="3794081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Hardware components</a:t>
            </a:r>
          </a:p>
          <a:p>
            <a:pPr marL="171450" indent="-171450">
              <a:buFont typeface="Arial" panose="020B0604020202020204" pitchFamily="34" charset="0"/>
              <a:buChar char="•"/>
            </a:pPr>
            <a:r>
              <a:rPr lang="en-US" dirty="0"/>
              <a:t>The wiring between components</a:t>
            </a:r>
          </a:p>
          <a:p>
            <a:pPr marL="171450" indent="-171450">
              <a:buFont typeface="Arial" panose="020B0604020202020204" pitchFamily="34" charset="0"/>
              <a:buChar char="•"/>
            </a:pPr>
            <a:r>
              <a:rPr lang="en-US" dirty="0"/>
              <a:t>How time and money was wasted on motors which did not work well enough</a:t>
            </a:r>
          </a:p>
          <a:p>
            <a:pPr marL="171450" indent="-171450">
              <a:buFont typeface="Arial" panose="020B0604020202020204" pitchFamily="34" charset="0"/>
              <a:buChar char="•"/>
            </a:pPr>
            <a:r>
              <a:rPr lang="en-US" dirty="0"/>
              <a:t>Lead into 3d models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240757E-B799-4650-A20B-964E3FB47800}" type="slidenum">
              <a:rPr lang="en-US" smtClean="0"/>
              <a:t>5</a:t>
            </a:fld>
            <a:endParaRPr lang="en-US"/>
          </a:p>
        </p:txBody>
      </p:sp>
    </p:spTree>
    <p:extLst>
      <p:ext uri="{BB962C8B-B14F-4D97-AF65-F5344CB8AC3E}">
        <p14:creationId xmlns:p14="http://schemas.microsoft.com/office/powerpoint/2010/main" val="882199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Robot’s 3D models</a:t>
            </a:r>
          </a:p>
          <a:p>
            <a:pPr marL="171450" indent="-171450">
              <a:buFont typeface="Arial" panose="020B0604020202020204" pitchFamily="34" charset="0"/>
              <a:buChar char="•"/>
            </a:pPr>
            <a:r>
              <a:rPr lang="en-US" dirty="0"/>
              <a:t>Model design</a:t>
            </a:r>
          </a:p>
          <a:p>
            <a:pPr marL="171450" indent="-171450">
              <a:buFont typeface="Arial" panose="020B0604020202020204" pitchFamily="34" charset="0"/>
              <a:buChar char="•"/>
            </a:pPr>
            <a:r>
              <a:rPr lang="en-US" dirty="0"/>
              <a:t>Models were 3D printed</a:t>
            </a:r>
          </a:p>
        </p:txBody>
      </p:sp>
      <p:sp>
        <p:nvSpPr>
          <p:cNvPr id="4" name="Slide Number Placeholder 3"/>
          <p:cNvSpPr>
            <a:spLocks noGrp="1"/>
          </p:cNvSpPr>
          <p:nvPr>
            <p:ph type="sldNum" sz="quarter" idx="5"/>
          </p:nvPr>
        </p:nvSpPr>
        <p:spPr/>
        <p:txBody>
          <a:bodyPr/>
          <a:lstStyle/>
          <a:p>
            <a:fld id="{D240757E-B799-4650-A20B-964E3FB47800}" type="slidenum">
              <a:rPr lang="en-US" smtClean="0"/>
              <a:t>6</a:t>
            </a:fld>
            <a:endParaRPr lang="en-US"/>
          </a:p>
        </p:txBody>
      </p:sp>
    </p:spTree>
    <p:extLst>
      <p:ext uri="{BB962C8B-B14F-4D97-AF65-F5344CB8AC3E}">
        <p14:creationId xmlns:p14="http://schemas.microsoft.com/office/powerpoint/2010/main" val="655869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 Software</a:t>
            </a:r>
          </a:p>
          <a:p>
            <a:pPr marL="171450" indent="-171450">
              <a:buFont typeface="Arial" panose="020B0604020202020204" pitchFamily="34" charset="0"/>
              <a:buChar char="•"/>
            </a:pPr>
            <a:r>
              <a:rPr lang="en-US" dirty="0"/>
              <a:t>Couldn’t host everything on robot’s Raspberry Pi, so used a Droplet from </a:t>
            </a:r>
            <a:r>
              <a:rPr lang="en-US" dirty="0" err="1"/>
              <a:t>DigitalOcean</a:t>
            </a:r>
            <a:r>
              <a:rPr lang="en-US" dirty="0"/>
              <a:t> to host a Ubuntu server</a:t>
            </a:r>
          </a:p>
          <a:p>
            <a:pPr marL="171450" indent="-171450">
              <a:buFont typeface="Arial" panose="020B0604020202020204" pitchFamily="34" charset="0"/>
              <a:buChar char="•"/>
            </a:pPr>
            <a:r>
              <a:rPr lang="en-US" dirty="0"/>
              <a:t>Used the web framework Flask to create a web interface for manual controls and computer vision output</a:t>
            </a:r>
          </a:p>
          <a:p>
            <a:pPr marL="171450" indent="-171450">
              <a:buFont typeface="Arial" panose="020B0604020202020204" pitchFamily="34" charset="0"/>
              <a:buChar char="•"/>
            </a:pPr>
            <a:r>
              <a:rPr lang="en-US" dirty="0"/>
              <a:t>Used OpenCV (computer vision library) to detect targets</a:t>
            </a:r>
          </a:p>
          <a:p>
            <a:pPr marL="171450" indent="-171450">
              <a:buFont typeface="Arial" panose="020B0604020202020204" pitchFamily="34" charset="0"/>
              <a:buChar char="•"/>
            </a:pPr>
            <a:r>
              <a:rPr lang="en-US" dirty="0"/>
              <a:t>Used OpenAI Whisper for speech recognition and transcription</a:t>
            </a:r>
          </a:p>
          <a:p>
            <a:pPr marL="171450" indent="-171450">
              <a:buFont typeface="Arial" panose="020B0604020202020204" pitchFamily="34" charset="0"/>
              <a:buChar char="•"/>
            </a:pPr>
            <a:r>
              <a:rPr lang="en-US" dirty="0"/>
              <a:t>Had to implement real-time programming and multithreading to handle multiple concurrent processes</a:t>
            </a:r>
          </a:p>
        </p:txBody>
      </p:sp>
      <p:sp>
        <p:nvSpPr>
          <p:cNvPr id="4" name="Slide Number Placeholder 3"/>
          <p:cNvSpPr>
            <a:spLocks noGrp="1"/>
          </p:cNvSpPr>
          <p:nvPr>
            <p:ph type="sldNum" sz="quarter" idx="5"/>
          </p:nvPr>
        </p:nvSpPr>
        <p:spPr/>
        <p:txBody>
          <a:bodyPr/>
          <a:lstStyle/>
          <a:p>
            <a:fld id="{D240757E-B799-4650-A20B-964E3FB47800}" type="slidenum">
              <a:rPr lang="en-US" smtClean="0"/>
              <a:t>7</a:t>
            </a:fld>
            <a:endParaRPr lang="en-US"/>
          </a:p>
        </p:txBody>
      </p:sp>
    </p:spTree>
    <p:extLst>
      <p:ext uri="{BB962C8B-B14F-4D97-AF65-F5344CB8AC3E}">
        <p14:creationId xmlns:p14="http://schemas.microsoft.com/office/powerpoint/2010/main" val="2800213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 Class diagram/Doman model</a:t>
            </a:r>
          </a:p>
          <a:p>
            <a:pPr marL="171450" indent="-171450">
              <a:buFont typeface="Arial" panose="020B0604020202020204" pitchFamily="34" charset="0"/>
              <a:buChar char="•"/>
            </a:pPr>
            <a:r>
              <a:rPr lang="en-US" dirty="0"/>
              <a:t>Explain the interface between the robot and the cloud server</a:t>
            </a:r>
          </a:p>
          <a:p>
            <a:pPr marL="171450" indent="-171450">
              <a:buFont typeface="Arial" panose="020B0604020202020204" pitchFamily="34" charset="0"/>
              <a:buChar char="•"/>
            </a:pPr>
            <a:r>
              <a:rPr lang="en-US" dirty="0"/>
              <a:t>TCP vs. UDP, which was explained earlier</a:t>
            </a:r>
          </a:p>
          <a:p>
            <a:pPr marL="171450" indent="-171450">
              <a:buFont typeface="Arial" panose="020B0604020202020204" pitchFamily="34" charset="0"/>
              <a:buChar char="•"/>
            </a:pPr>
            <a:r>
              <a:rPr lang="en-US" dirty="0"/>
              <a:t>Touch on how we extended abstract classes to reduce the amount of code needed, and how it made our codebase easier to collaborate on (for example, </a:t>
            </a:r>
            <a:r>
              <a:rPr lang="en-US" dirty="0" err="1"/>
              <a:t>ThreadedEvent</a:t>
            </a:r>
            <a:r>
              <a:rPr lang="en-US" dirty="0"/>
              <a:t> abstracting away the multithreading, meant we didn’t need to worry about that)</a:t>
            </a:r>
          </a:p>
        </p:txBody>
      </p:sp>
      <p:sp>
        <p:nvSpPr>
          <p:cNvPr id="4" name="Slide Number Placeholder 3"/>
          <p:cNvSpPr>
            <a:spLocks noGrp="1"/>
          </p:cNvSpPr>
          <p:nvPr>
            <p:ph type="sldNum" sz="quarter" idx="5"/>
          </p:nvPr>
        </p:nvSpPr>
        <p:spPr/>
        <p:txBody>
          <a:bodyPr/>
          <a:lstStyle/>
          <a:p>
            <a:fld id="{D240757E-B799-4650-A20B-964E3FB47800}" type="slidenum">
              <a:rPr lang="en-US" smtClean="0"/>
              <a:t>8</a:t>
            </a:fld>
            <a:endParaRPr lang="en-US"/>
          </a:p>
        </p:txBody>
      </p:sp>
    </p:spTree>
    <p:extLst>
      <p:ext uri="{BB962C8B-B14F-4D97-AF65-F5344CB8AC3E}">
        <p14:creationId xmlns:p14="http://schemas.microsoft.com/office/powerpoint/2010/main" val="102067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 Testing</a:t>
            </a:r>
          </a:p>
          <a:p>
            <a:pPr marL="171450" indent="-171450">
              <a:buFont typeface="Arial" panose="020B0604020202020204" pitchFamily="34" charset="0"/>
              <a:buChar char="•"/>
            </a:pPr>
            <a:r>
              <a:rPr lang="en-US" dirty="0"/>
              <a:t>Created unit tests using Python’s </a:t>
            </a:r>
            <a:r>
              <a:rPr lang="en-US" dirty="0" err="1"/>
              <a:t>unittest</a:t>
            </a:r>
            <a:r>
              <a:rPr lang="en-US" dirty="0"/>
              <a:t> library</a:t>
            </a:r>
          </a:p>
          <a:p>
            <a:pPr marL="171450" indent="-171450">
              <a:buFont typeface="Arial" panose="020B0604020202020204" pitchFamily="34" charset="0"/>
              <a:buChar char="•"/>
            </a:pPr>
            <a:r>
              <a:rPr lang="en-US" dirty="0"/>
              <a:t>Focused testing on our </a:t>
            </a:r>
            <a:r>
              <a:rPr lang="en-US" dirty="0" err="1"/>
              <a:t>DecisionMaker</a:t>
            </a:r>
            <a:r>
              <a:rPr lang="en-US" dirty="0"/>
              <a:t> class since it controls the robot’s decision making</a:t>
            </a:r>
          </a:p>
          <a:p>
            <a:pPr marL="171450" indent="-171450">
              <a:buFont typeface="Arial" panose="020B0604020202020204" pitchFamily="34" charset="0"/>
              <a:buChar char="•"/>
            </a:pPr>
            <a:r>
              <a:rPr lang="en-US" dirty="0"/>
              <a:t>Didn’t have the physical robot, so used Python’s </a:t>
            </a:r>
            <a:r>
              <a:rPr lang="en-US" dirty="0" err="1"/>
              <a:t>MagicMock</a:t>
            </a:r>
            <a:r>
              <a:rPr lang="en-US" dirty="0"/>
              <a:t> class to mock lidar and video input</a:t>
            </a:r>
          </a:p>
          <a:p>
            <a:pPr marL="171450" indent="-171450">
              <a:buFont typeface="Arial" panose="020B0604020202020204" pitchFamily="34" charset="0"/>
              <a:buChar char="•"/>
            </a:pPr>
            <a:r>
              <a:rPr lang="en-US" dirty="0"/>
              <a:t>Ran the unit tests and robot’s decision making on different threads to allow termination of the decision making but not the unit tests</a:t>
            </a:r>
          </a:p>
        </p:txBody>
      </p:sp>
      <p:sp>
        <p:nvSpPr>
          <p:cNvPr id="4" name="Slide Number Placeholder 3"/>
          <p:cNvSpPr>
            <a:spLocks noGrp="1"/>
          </p:cNvSpPr>
          <p:nvPr>
            <p:ph type="sldNum" sz="quarter" idx="5"/>
          </p:nvPr>
        </p:nvSpPr>
        <p:spPr/>
        <p:txBody>
          <a:bodyPr/>
          <a:lstStyle/>
          <a:p>
            <a:fld id="{D240757E-B799-4650-A20B-964E3FB47800}" type="slidenum">
              <a:rPr lang="en-US" smtClean="0"/>
              <a:t>9</a:t>
            </a:fld>
            <a:endParaRPr lang="en-US"/>
          </a:p>
        </p:txBody>
      </p:sp>
    </p:spTree>
    <p:extLst>
      <p:ext uri="{BB962C8B-B14F-4D97-AF65-F5344CB8AC3E}">
        <p14:creationId xmlns:p14="http://schemas.microsoft.com/office/powerpoint/2010/main" val="1460327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1421973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3359559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718733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989357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3901964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38897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299209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252600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2449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39858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4169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648909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2543982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88548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A7EDEBE-5CD7-44E7-AA4F-3158785D0834}" type="datetimeFigureOut">
              <a:rPr lang="en-US" smtClean="0"/>
              <a:t>4/18/2024</a:t>
            </a:fld>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391248884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30.jpg"/><Relationship Id="rId4" Type="http://schemas.openxmlformats.org/officeDocument/2006/relationships/image" Target="../media/image2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9.JPG"/><Relationship Id="rId4" Type="http://schemas.openxmlformats.org/officeDocument/2006/relationships/image" Target="../media/image38.JPG"/></Relationships>
</file>

<file path=ppt/slides/_rels/slide7.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notesSlide" Target="../notesSlides/notesSlide7.xml"/><Relationship Id="rId16" Type="http://schemas.openxmlformats.org/officeDocument/2006/relationships/image" Target="../media/image53.svg"/><Relationship Id="rId20" Type="http://schemas.openxmlformats.org/officeDocument/2006/relationships/image" Target="../media/image57.svg"/><Relationship Id="rId1" Type="http://schemas.openxmlformats.org/officeDocument/2006/relationships/slideLayout" Target="../slideLayouts/slideLayout9.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19" Type="http://schemas.openxmlformats.org/officeDocument/2006/relationships/image" Target="../media/image56.pn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small black robot on a wood floor&#10;&#10;Description automatically generated">
            <a:extLst>
              <a:ext uri="{FF2B5EF4-FFF2-40B4-BE49-F238E27FC236}">
                <a16:creationId xmlns:a16="http://schemas.microsoft.com/office/drawing/2014/main" id="{8FFF80FF-C3FB-B9E5-5B3F-634DC78F9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6321" y="21453"/>
            <a:ext cx="9992181" cy="7642090"/>
          </a:xfrm>
          <a:prstGeom prst="rect">
            <a:avLst/>
          </a:prstGeom>
        </p:spPr>
      </p:pic>
      <p:sp useBgFill="1">
        <p:nvSpPr>
          <p:cNvPr id="12" name="Rectangle 11">
            <a:extLst>
              <a:ext uri="{FF2B5EF4-FFF2-40B4-BE49-F238E27FC236}">
                <a16:creationId xmlns:a16="http://schemas.microsoft.com/office/drawing/2014/main" id="{D15C5DA7-7B64-C430-7B3A-890D251308A0}"/>
              </a:ext>
            </a:extLst>
          </p:cNvPr>
          <p:cNvSpPr/>
          <p:nvPr/>
        </p:nvSpPr>
        <p:spPr>
          <a:xfrm rot="913041">
            <a:off x="535665" y="-2900670"/>
            <a:ext cx="6146978" cy="102256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46486E-4188-F894-16E3-4349CA76FE6A}"/>
              </a:ext>
            </a:extLst>
          </p:cNvPr>
          <p:cNvSpPr>
            <a:spLocks noGrp="1"/>
          </p:cNvSpPr>
          <p:nvPr>
            <p:ph type="title"/>
          </p:nvPr>
        </p:nvSpPr>
        <p:spPr>
          <a:xfrm>
            <a:off x="331825" y="1958800"/>
            <a:ext cx="6098102" cy="1448747"/>
          </a:xfrm>
        </p:spPr>
        <p:txBody>
          <a:bodyPr anchor="ctr">
            <a:noAutofit/>
          </a:bodyPr>
          <a:lstStyle/>
          <a:p>
            <a:r>
              <a:rPr lang="en-US" sz="3800" dirty="0"/>
              <a:t>Voice-demanded robot</a:t>
            </a:r>
            <a:br>
              <a:rPr lang="en-US" sz="3800" dirty="0"/>
            </a:br>
            <a:r>
              <a:rPr lang="en-US" sz="3800" dirty="0"/>
              <a:t>with autonomous</a:t>
            </a:r>
            <a:br>
              <a:rPr lang="en-US" sz="3800" dirty="0"/>
            </a:br>
            <a:r>
              <a:rPr lang="en-US" sz="3800" dirty="0"/>
              <a:t>navigation</a:t>
            </a:r>
          </a:p>
        </p:txBody>
      </p:sp>
      <p:sp>
        <p:nvSpPr>
          <p:cNvPr id="3" name="Subtitle 2">
            <a:extLst>
              <a:ext uri="{FF2B5EF4-FFF2-40B4-BE49-F238E27FC236}">
                <a16:creationId xmlns:a16="http://schemas.microsoft.com/office/drawing/2014/main" id="{A4A4FE7C-311C-00DB-62B8-796F85AD7C6C}"/>
              </a:ext>
            </a:extLst>
          </p:cNvPr>
          <p:cNvSpPr>
            <a:spLocks noGrp="1"/>
          </p:cNvSpPr>
          <p:nvPr>
            <p:ph sz="quarter" idx="10"/>
          </p:nvPr>
        </p:nvSpPr>
        <p:spPr>
          <a:xfrm>
            <a:off x="331825" y="3786508"/>
            <a:ext cx="5181600" cy="2288404"/>
          </a:xfrm>
        </p:spPr>
        <p:txBody>
          <a:bodyPr>
            <a:normAutofit/>
          </a:bodyPr>
          <a:lstStyle/>
          <a:p>
            <a:pPr marL="0" indent="0">
              <a:buNone/>
            </a:pPr>
            <a:r>
              <a:rPr lang="en-US" sz="2200" dirty="0"/>
              <a:t>Japheth Beiler</a:t>
            </a:r>
          </a:p>
          <a:p>
            <a:pPr marL="0" indent="0">
              <a:buNone/>
            </a:pPr>
            <a:r>
              <a:rPr lang="en-US" sz="2200" dirty="0"/>
              <a:t>Tyler Lindsay</a:t>
            </a:r>
          </a:p>
          <a:p>
            <a:pPr marL="0" indent="0">
              <a:buNone/>
            </a:pPr>
            <a:r>
              <a:rPr lang="en-US" sz="2200" dirty="0"/>
              <a:t>Gabriel Marx</a:t>
            </a:r>
          </a:p>
        </p:txBody>
      </p:sp>
      <p:sp>
        <p:nvSpPr>
          <p:cNvPr id="4" name="Subtitle 2">
            <a:extLst>
              <a:ext uri="{FF2B5EF4-FFF2-40B4-BE49-F238E27FC236}">
                <a16:creationId xmlns:a16="http://schemas.microsoft.com/office/drawing/2014/main" id="{E4B447DA-052C-9300-FA43-860637C4C3C5}"/>
              </a:ext>
            </a:extLst>
          </p:cNvPr>
          <p:cNvSpPr txBox="1">
            <a:spLocks/>
          </p:cNvSpPr>
          <p:nvPr/>
        </p:nvSpPr>
        <p:spPr>
          <a:xfrm>
            <a:off x="331825" y="5717971"/>
            <a:ext cx="1865297" cy="645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Arial" panose="020B0604020202020204" pitchFamily="34" charset="0"/>
              <a:buNone/>
            </a:pPr>
            <a:r>
              <a:rPr lang="en-US" sz="1800" dirty="0">
                <a:solidFill>
                  <a:schemeClr val="tx1">
                    <a:lumMod val="50000"/>
                    <a:lumOff val="50000"/>
                  </a:schemeClr>
                </a:solidFill>
              </a:rPr>
              <a:t>Instructor</a:t>
            </a:r>
          </a:p>
          <a:p>
            <a:pPr marL="0" indent="0">
              <a:spcAft>
                <a:spcPts val="0"/>
              </a:spcAft>
              <a:buFont typeface="Arial" panose="020B0604020202020204" pitchFamily="34" charset="0"/>
              <a:buNone/>
            </a:pPr>
            <a:r>
              <a:rPr lang="en-US" sz="1800" dirty="0">
                <a:solidFill>
                  <a:schemeClr val="tx1">
                    <a:lumMod val="50000"/>
                    <a:lumOff val="50000"/>
                  </a:schemeClr>
                </a:solidFill>
              </a:rPr>
              <a:t>Dr. Sayed Reza</a:t>
            </a:r>
          </a:p>
          <a:p>
            <a:pPr marL="0" indent="0">
              <a:spcAft>
                <a:spcPts val="0"/>
              </a:spcAft>
              <a:buFont typeface="Arial" panose="020B0604020202020204" pitchFamily="34" charset="0"/>
              <a:buNone/>
            </a:pPr>
            <a:endParaRPr lang="en-US" sz="1800" dirty="0">
              <a:solidFill>
                <a:schemeClr val="tx1">
                  <a:lumMod val="50000"/>
                  <a:lumOff val="50000"/>
                </a:schemeClr>
              </a:solidFill>
            </a:endParaRPr>
          </a:p>
        </p:txBody>
      </p:sp>
      <p:sp>
        <p:nvSpPr>
          <p:cNvPr id="7" name="TextBox 6">
            <a:extLst>
              <a:ext uri="{FF2B5EF4-FFF2-40B4-BE49-F238E27FC236}">
                <a16:creationId xmlns:a16="http://schemas.microsoft.com/office/drawing/2014/main" id="{357E9397-3E40-E06E-7305-611B52E611B8}"/>
              </a:ext>
            </a:extLst>
          </p:cNvPr>
          <p:cNvSpPr txBox="1"/>
          <p:nvPr/>
        </p:nvSpPr>
        <p:spPr>
          <a:xfrm>
            <a:off x="2405090" y="5669688"/>
            <a:ext cx="2408128" cy="646331"/>
          </a:xfrm>
          <a:prstGeom prst="rect">
            <a:avLst/>
          </a:prstGeom>
          <a:noFill/>
        </p:spPr>
        <p:txBody>
          <a:bodyPr wrap="square">
            <a:spAutoFit/>
          </a:bodyPr>
          <a:lstStyle/>
          <a:p>
            <a:pPr marL="0" indent="0">
              <a:spcAft>
                <a:spcPts val="0"/>
              </a:spcAft>
              <a:buFont typeface="Arial" panose="020B0604020202020204" pitchFamily="34" charset="0"/>
              <a:buNone/>
            </a:pPr>
            <a:r>
              <a:rPr lang="en-US" sz="1800" dirty="0">
                <a:solidFill>
                  <a:schemeClr val="tx1">
                    <a:lumMod val="50000"/>
                    <a:lumOff val="50000"/>
                  </a:schemeClr>
                </a:solidFill>
              </a:rPr>
              <a:t>Technical Advisor</a:t>
            </a:r>
          </a:p>
          <a:p>
            <a:pPr marL="0" indent="0">
              <a:buFont typeface="Arial" panose="020B0604020202020204" pitchFamily="34" charset="0"/>
              <a:buNone/>
            </a:pPr>
            <a:r>
              <a:rPr lang="en-US" sz="1800" dirty="0">
                <a:solidFill>
                  <a:schemeClr val="tx1">
                    <a:lumMod val="50000"/>
                    <a:lumOff val="50000"/>
                  </a:schemeClr>
                </a:solidFill>
              </a:rPr>
              <a:t>Dr. Truong Tran</a:t>
            </a:r>
          </a:p>
        </p:txBody>
      </p:sp>
      <p:sp useBgFill="1">
        <p:nvSpPr>
          <p:cNvPr id="22" name="Rectangle 21">
            <a:extLst>
              <a:ext uri="{FF2B5EF4-FFF2-40B4-BE49-F238E27FC236}">
                <a16:creationId xmlns:a16="http://schemas.microsoft.com/office/drawing/2014/main" id="{483E940E-8361-1794-951F-B45B8154F6C9}"/>
              </a:ext>
            </a:extLst>
          </p:cNvPr>
          <p:cNvSpPr/>
          <p:nvPr/>
        </p:nvSpPr>
        <p:spPr>
          <a:xfrm rot="913041">
            <a:off x="11878579" y="-309871"/>
            <a:ext cx="6146978" cy="102256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220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C528D0B-E69F-C613-2183-286612A2F63B}"/>
              </a:ext>
            </a:extLst>
          </p:cNvPr>
          <p:cNvSpPr txBox="1">
            <a:spLocks/>
          </p:cNvSpPr>
          <p:nvPr/>
        </p:nvSpPr>
        <p:spPr>
          <a:xfrm>
            <a:off x="914399" y="365125"/>
            <a:ext cx="7273637" cy="1646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pPr algn="ctr">
              <a:spcAft>
                <a:spcPts val="600"/>
              </a:spcAft>
            </a:pPr>
            <a:r>
              <a:rPr lang="en-US" sz="6000" kern="1200" cap="all" baseline="0" dirty="0">
                <a:solidFill>
                  <a:schemeClr val="tx1"/>
                </a:solidFill>
                <a:latin typeface="+mj-lt"/>
                <a:ea typeface="+mj-ea"/>
                <a:cs typeface="+mj-cs"/>
              </a:rPr>
              <a:t>Challenges</a:t>
            </a:r>
          </a:p>
        </p:txBody>
      </p:sp>
      <p:graphicFrame>
        <p:nvGraphicFramePr>
          <p:cNvPr id="12" name="Content Placeholder 3">
            <a:extLst>
              <a:ext uri="{FF2B5EF4-FFF2-40B4-BE49-F238E27FC236}">
                <a16:creationId xmlns:a16="http://schemas.microsoft.com/office/drawing/2014/main" id="{D24ACBB3-7863-FB1E-65FD-F18359D62AFA}"/>
              </a:ext>
            </a:extLst>
          </p:cNvPr>
          <p:cNvGraphicFramePr/>
          <p:nvPr>
            <p:extLst>
              <p:ext uri="{D42A27DB-BD31-4B8C-83A1-F6EECF244321}">
                <p14:modId xmlns:p14="http://schemas.microsoft.com/office/powerpoint/2010/main" val="1314359318"/>
              </p:ext>
            </p:extLst>
          </p:nvPr>
        </p:nvGraphicFramePr>
        <p:xfrm>
          <a:off x="914399" y="2011363"/>
          <a:ext cx="7273638" cy="4155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1DC32B67-4CB0-FE81-9D6A-450033F8678D}"/>
              </a:ext>
            </a:extLst>
          </p:cNvPr>
          <p:cNvCxnSpPr/>
          <p:nvPr/>
        </p:nvCxnSpPr>
        <p:spPr>
          <a:xfrm>
            <a:off x="8548914" y="-391886"/>
            <a:ext cx="4760686" cy="2960915"/>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16B15D53-6E8A-9738-4194-C26E9EC750E7}"/>
              </a:ext>
            </a:extLst>
          </p:cNvPr>
          <p:cNvCxnSpPr>
            <a:cxnSpLocks/>
          </p:cNvCxnSpPr>
          <p:nvPr/>
        </p:nvCxnSpPr>
        <p:spPr>
          <a:xfrm flipH="1">
            <a:off x="10223601" y="-391886"/>
            <a:ext cx="360878" cy="2016915"/>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22234E9B-86AE-B5FF-A8B1-1EC0F8DD3AEC}"/>
              </a:ext>
            </a:extLst>
          </p:cNvPr>
          <p:cNvCxnSpPr>
            <a:cxnSpLocks/>
          </p:cNvCxnSpPr>
          <p:nvPr/>
        </p:nvCxnSpPr>
        <p:spPr>
          <a:xfrm flipH="1" flipV="1">
            <a:off x="10223601" y="1625029"/>
            <a:ext cx="3446876" cy="386334"/>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6852C41-590D-C7ED-2DED-9A98F91D8316}"/>
              </a:ext>
            </a:extLst>
          </p:cNvPr>
          <p:cNvCxnSpPr>
            <a:cxnSpLocks/>
          </p:cNvCxnSpPr>
          <p:nvPr/>
        </p:nvCxnSpPr>
        <p:spPr>
          <a:xfrm>
            <a:off x="9587244" y="-1600653"/>
            <a:ext cx="3121888" cy="3201305"/>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1236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5971-E799-F9D3-57FF-F39D671017D9}"/>
              </a:ext>
            </a:extLst>
          </p:cNvPr>
          <p:cNvSpPr>
            <a:spLocks noGrp="1"/>
          </p:cNvSpPr>
          <p:nvPr>
            <p:ph type="title"/>
          </p:nvPr>
        </p:nvSpPr>
        <p:spPr>
          <a:xfrm>
            <a:off x="6091515" y="1911710"/>
            <a:ext cx="5057104" cy="767360"/>
          </a:xfrm>
        </p:spPr>
        <p:txBody>
          <a:bodyPr anchor="b">
            <a:normAutofit/>
          </a:bodyPr>
          <a:lstStyle/>
          <a:p>
            <a:r>
              <a:rPr lang="en-US" dirty="0"/>
              <a:t>Purpose</a:t>
            </a:r>
          </a:p>
        </p:txBody>
      </p:sp>
      <p:sp>
        <p:nvSpPr>
          <p:cNvPr id="3" name="Content Placeholder 2">
            <a:extLst>
              <a:ext uri="{FF2B5EF4-FFF2-40B4-BE49-F238E27FC236}">
                <a16:creationId xmlns:a16="http://schemas.microsoft.com/office/drawing/2014/main" id="{4BFA791D-D773-C820-4CC5-567F38E1D221}"/>
              </a:ext>
            </a:extLst>
          </p:cNvPr>
          <p:cNvSpPr>
            <a:spLocks noGrp="1"/>
          </p:cNvSpPr>
          <p:nvPr>
            <p:ph idx="1"/>
          </p:nvPr>
        </p:nvSpPr>
        <p:spPr>
          <a:xfrm>
            <a:off x="6091514" y="3160483"/>
            <a:ext cx="5057103" cy="2398487"/>
          </a:xfrm>
        </p:spPr>
        <p:txBody>
          <a:bodyPr>
            <a:normAutofit/>
          </a:bodyPr>
          <a:lstStyle/>
          <a:p>
            <a:pPr marL="0" indent="0">
              <a:spcAft>
                <a:spcPts val="600"/>
              </a:spcAft>
              <a:buNone/>
            </a:pPr>
            <a:r>
              <a:rPr lang="en-US" dirty="0"/>
              <a:t>This project is a demonstration of using machine learning and onboard sensors to navigate to objects safely while avoiding obstacles. With further development, we could specialize the application of the robot (e.g. rescue robot for situations dangerous for humans).</a:t>
            </a:r>
          </a:p>
        </p:txBody>
      </p:sp>
    </p:spTree>
    <p:extLst>
      <p:ext uri="{BB962C8B-B14F-4D97-AF65-F5344CB8AC3E}">
        <p14:creationId xmlns:p14="http://schemas.microsoft.com/office/powerpoint/2010/main" val="1211594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4731979-8DC8-A3E7-8EB7-5B6137BB1E1F}"/>
              </a:ext>
            </a:extLst>
          </p:cNvPr>
          <p:cNvGrpSpPr/>
          <p:nvPr/>
        </p:nvGrpSpPr>
        <p:grpSpPr>
          <a:xfrm>
            <a:off x="6778171" y="0"/>
            <a:ext cx="6379597" cy="6900630"/>
            <a:chOff x="6778171" y="0"/>
            <a:chExt cx="6379597" cy="6900630"/>
          </a:xfrm>
          <a:noFill/>
        </p:grpSpPr>
        <p:pic>
          <p:nvPicPr>
            <p:cNvPr id="6" name="Picture 5" descr="A screenshot of a computer&#10;&#10;Description automatically generated">
              <a:extLst>
                <a:ext uri="{FF2B5EF4-FFF2-40B4-BE49-F238E27FC236}">
                  <a16:creationId xmlns:a16="http://schemas.microsoft.com/office/drawing/2014/main" id="{C6ED8BC7-8238-5430-F1C1-36EB1CC88E98}"/>
                </a:ext>
              </a:extLst>
            </p:cNvPr>
            <p:cNvPicPr>
              <a:picLocks noChangeAspect="1"/>
            </p:cNvPicPr>
            <p:nvPr/>
          </p:nvPicPr>
          <p:blipFill rotWithShape="1">
            <a:blip r:embed="rId3">
              <a:extLst>
                <a:ext uri="{28A0092B-C50C-407E-A947-70E740481C1C}">
                  <a14:useLocalDpi xmlns:a14="http://schemas.microsoft.com/office/drawing/2010/main" val="0"/>
                </a:ext>
              </a:extLst>
            </a:blip>
            <a:srcRect l="40437" t="29934" r="11769" b="35798"/>
            <a:stretch/>
          </p:blipFill>
          <p:spPr>
            <a:xfrm>
              <a:off x="8106307" y="0"/>
              <a:ext cx="5051461" cy="2036464"/>
            </a:xfrm>
            <a:prstGeom prst="rect">
              <a:avLst/>
            </a:prstGeom>
            <a:grpFill/>
          </p:spPr>
        </p:pic>
        <p:pic>
          <p:nvPicPr>
            <p:cNvPr id="8" name="Picture 7" descr="A person riding a bicycle on a street&#10;&#10;Description automatically generated">
              <a:extLst>
                <a:ext uri="{FF2B5EF4-FFF2-40B4-BE49-F238E27FC236}">
                  <a16:creationId xmlns:a16="http://schemas.microsoft.com/office/drawing/2014/main" id="{5433101A-8DE6-B357-F60B-3701FDFC75C1}"/>
                </a:ext>
              </a:extLst>
            </p:cNvPr>
            <p:cNvPicPr>
              <a:picLocks noChangeAspect="1"/>
            </p:cNvPicPr>
            <p:nvPr/>
          </p:nvPicPr>
          <p:blipFill rotWithShape="1">
            <a:blip r:embed="rId4">
              <a:extLst>
                <a:ext uri="{28A0092B-C50C-407E-A947-70E740481C1C}">
                  <a14:useLocalDpi xmlns:a14="http://schemas.microsoft.com/office/drawing/2010/main" val="0"/>
                </a:ext>
              </a:extLst>
            </a:blip>
            <a:srcRect b="12685"/>
            <a:stretch/>
          </p:blipFill>
          <p:spPr>
            <a:xfrm>
              <a:off x="7140535" y="1909734"/>
              <a:ext cx="5501408" cy="2401771"/>
            </a:xfrm>
            <a:prstGeom prst="rect">
              <a:avLst/>
            </a:prstGeom>
            <a:grpFill/>
          </p:spPr>
        </p:pic>
        <p:pic>
          <p:nvPicPr>
            <p:cNvPr id="12" name="Picture 11" descr="A screenshot of a computer screen&#10;&#10;Description automatically generated">
              <a:extLst>
                <a:ext uri="{FF2B5EF4-FFF2-40B4-BE49-F238E27FC236}">
                  <a16:creationId xmlns:a16="http://schemas.microsoft.com/office/drawing/2014/main" id="{145344CE-A3F5-750E-70BB-FF56F797F5F4}"/>
                </a:ext>
              </a:extLst>
            </p:cNvPr>
            <p:cNvPicPr>
              <a:picLocks noChangeAspect="1"/>
            </p:cNvPicPr>
            <p:nvPr/>
          </p:nvPicPr>
          <p:blipFill rotWithShape="1">
            <a:blip r:embed="rId5">
              <a:extLst>
                <a:ext uri="{28A0092B-C50C-407E-A947-70E740481C1C}">
                  <a14:useLocalDpi xmlns:a14="http://schemas.microsoft.com/office/drawing/2010/main" val="0"/>
                </a:ext>
              </a:extLst>
            </a:blip>
            <a:srcRect t="28854" b="18297"/>
            <a:stretch/>
          </p:blipFill>
          <p:spPr>
            <a:xfrm>
              <a:off x="6778171" y="4180113"/>
              <a:ext cx="5297714" cy="2720517"/>
            </a:xfrm>
            <a:prstGeom prst="rect">
              <a:avLst/>
            </a:prstGeom>
            <a:grpFill/>
          </p:spPr>
        </p:pic>
      </p:grpSp>
      <p:sp useBgFill="1">
        <p:nvSpPr>
          <p:cNvPr id="14" name="Rectangle 13">
            <a:extLst>
              <a:ext uri="{FF2B5EF4-FFF2-40B4-BE49-F238E27FC236}">
                <a16:creationId xmlns:a16="http://schemas.microsoft.com/office/drawing/2014/main" id="{3EC8A9F2-8108-7EE0-530F-04C6920282D8}"/>
              </a:ext>
            </a:extLst>
          </p:cNvPr>
          <p:cNvSpPr/>
          <p:nvPr/>
        </p:nvSpPr>
        <p:spPr>
          <a:xfrm rot="913041">
            <a:off x="1757128" y="-2001280"/>
            <a:ext cx="6146978" cy="886566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91301-0A0E-38D9-7310-C461A6D9D9C4}"/>
              </a:ext>
            </a:extLst>
          </p:cNvPr>
          <p:cNvSpPr>
            <a:spLocks noGrp="1"/>
          </p:cNvSpPr>
          <p:nvPr>
            <p:ph type="title"/>
          </p:nvPr>
        </p:nvSpPr>
        <p:spPr>
          <a:xfrm>
            <a:off x="2004689" y="645091"/>
            <a:ext cx="2925345" cy="849137"/>
          </a:xfrm>
        </p:spPr>
        <p:txBody>
          <a:bodyPr>
            <a:normAutofit/>
          </a:bodyPr>
          <a:lstStyle/>
          <a:p>
            <a:pPr algn="ctr"/>
            <a:r>
              <a:rPr lang="en-US" sz="4800" dirty="0"/>
              <a:t>features</a:t>
            </a:r>
          </a:p>
        </p:txBody>
      </p:sp>
      <p:sp>
        <p:nvSpPr>
          <p:cNvPr id="3" name="Content Placeholder 2">
            <a:extLst>
              <a:ext uri="{FF2B5EF4-FFF2-40B4-BE49-F238E27FC236}">
                <a16:creationId xmlns:a16="http://schemas.microsoft.com/office/drawing/2014/main" id="{A485B40E-400F-E9D4-7C0F-89AD4DFE6069}"/>
              </a:ext>
            </a:extLst>
          </p:cNvPr>
          <p:cNvSpPr>
            <a:spLocks noGrp="1"/>
          </p:cNvSpPr>
          <p:nvPr>
            <p:ph sz="quarter" idx="10"/>
          </p:nvPr>
        </p:nvSpPr>
        <p:spPr>
          <a:xfrm>
            <a:off x="838726" y="1840622"/>
            <a:ext cx="5623719" cy="4846637"/>
          </a:xfrm>
        </p:spPr>
        <p:txBody>
          <a:bodyPr>
            <a:normAutofit/>
          </a:bodyPr>
          <a:lstStyle/>
          <a:p>
            <a:r>
              <a:rPr lang="en-US" dirty="0"/>
              <a:t>Interprets user speech as voice commands for movement</a:t>
            </a:r>
          </a:p>
          <a:p>
            <a:r>
              <a:rPr lang="en-US" dirty="0"/>
              <a:t>Uses computer vision to determine the position of targets (contour detection, centroid)</a:t>
            </a:r>
          </a:p>
          <a:p>
            <a:r>
              <a:rPr lang="en-US" dirty="0"/>
              <a:t>Processes LiDAR sensor data to determine distance and stop before collision</a:t>
            </a:r>
          </a:p>
          <a:p>
            <a:r>
              <a:rPr lang="en-US" dirty="0"/>
              <a:t>Uses LiDAR data to sense objects and move around them while searching for target</a:t>
            </a:r>
          </a:p>
          <a:p>
            <a:r>
              <a:rPr lang="en-US" dirty="0"/>
              <a:t>Azure machine learning object recognition</a:t>
            </a:r>
          </a:p>
          <a:p>
            <a:r>
              <a:rPr lang="en-US" dirty="0"/>
              <a:t>Provides web interface for displaying computer vision output and for manually controlling the robot</a:t>
            </a:r>
          </a:p>
        </p:txBody>
      </p:sp>
      <p:sp useBgFill="1">
        <p:nvSpPr>
          <p:cNvPr id="15" name="Rectangle 14">
            <a:extLst>
              <a:ext uri="{FF2B5EF4-FFF2-40B4-BE49-F238E27FC236}">
                <a16:creationId xmlns:a16="http://schemas.microsoft.com/office/drawing/2014/main" id="{E1BE4EAD-CBD0-783A-10EC-52118DB6207A}"/>
              </a:ext>
            </a:extLst>
          </p:cNvPr>
          <p:cNvSpPr/>
          <p:nvPr/>
        </p:nvSpPr>
        <p:spPr>
          <a:xfrm rot="913041">
            <a:off x="11929744" y="-5567"/>
            <a:ext cx="6146978" cy="886566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30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6D4A685-111F-C24C-DC90-21E932D727D7}"/>
              </a:ext>
            </a:extLst>
          </p:cNvPr>
          <p:cNvSpPr txBox="1">
            <a:spLocks/>
          </p:cNvSpPr>
          <p:nvPr/>
        </p:nvSpPr>
        <p:spPr>
          <a:xfrm>
            <a:off x="891990" y="434226"/>
            <a:ext cx="9524998" cy="10563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r>
              <a:rPr lang="en-US" dirty="0"/>
              <a:t>Design considerations</a:t>
            </a:r>
          </a:p>
        </p:txBody>
      </p:sp>
      <p:sp>
        <p:nvSpPr>
          <p:cNvPr id="6" name="Content Placeholder 2">
            <a:extLst>
              <a:ext uri="{FF2B5EF4-FFF2-40B4-BE49-F238E27FC236}">
                <a16:creationId xmlns:a16="http://schemas.microsoft.com/office/drawing/2014/main" id="{F88916F7-EFB2-32F9-32FA-0F4FC943797D}"/>
              </a:ext>
            </a:extLst>
          </p:cNvPr>
          <p:cNvSpPr txBox="1">
            <a:spLocks/>
          </p:cNvSpPr>
          <p:nvPr/>
        </p:nvSpPr>
        <p:spPr>
          <a:xfrm>
            <a:off x="914398" y="2022250"/>
            <a:ext cx="7647141" cy="47856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spcAft>
                <a:spcPts val="1200"/>
              </a:spcAft>
              <a:buFont typeface="Arial" panose="020B0604020202020204" pitchFamily="34" charset="0"/>
              <a:buNone/>
              <a:defRPr sz="2000" kern="1200">
                <a:solidFill>
                  <a:schemeClr val="bg1"/>
                </a:solidFill>
                <a:latin typeface="+mn-lt"/>
                <a:ea typeface="+mn-ea"/>
                <a:cs typeface="+mn-cs"/>
              </a:defRPr>
            </a:lvl1pPr>
            <a:lvl2pPr marL="742950" indent="-2857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2pPr>
            <a:lvl3pPr marL="1200150" indent="-2857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bg1"/>
                </a:solidFill>
                <a:latin typeface="+mn-lt"/>
                <a:ea typeface="+mn-ea"/>
                <a:cs typeface="+mn-cs"/>
              </a:defRPr>
            </a:lvl3pPr>
            <a:lvl4pPr marL="1657350" indent="-2857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bg1"/>
                </a:solidFill>
                <a:latin typeface="+mn-lt"/>
                <a:ea typeface="+mn-ea"/>
                <a:cs typeface="+mn-cs"/>
              </a:defRPr>
            </a:lvl4pPr>
            <a:lvl5pPr marL="2114550" indent="-2857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Webcam: video &amp; microphone quality, drivers for Linux</a:t>
            </a:r>
          </a:p>
          <a:p>
            <a:pPr marL="342900" indent="-342900">
              <a:buFont typeface="Arial" panose="020B0604020202020204" pitchFamily="34" charset="0"/>
              <a:buChar char="•"/>
            </a:pPr>
            <a:r>
              <a:rPr lang="en-US" dirty="0"/>
              <a:t>Raspberry Pi: processing power, networking</a:t>
            </a:r>
          </a:p>
          <a:p>
            <a:pPr marL="342900" indent="-342900">
              <a:buFont typeface="Arial" panose="020B0604020202020204" pitchFamily="34" charset="0"/>
              <a:buChar char="•"/>
            </a:pPr>
            <a:r>
              <a:rPr lang="en-US" dirty="0"/>
              <a:t>Battery pack: output requirements</a:t>
            </a:r>
          </a:p>
          <a:p>
            <a:pPr marL="342900" indent="-342900">
              <a:buFont typeface="Arial" panose="020B0604020202020204" pitchFamily="34" charset="0"/>
              <a:buChar char="•"/>
            </a:pPr>
            <a:r>
              <a:rPr lang="en-US" dirty="0"/>
              <a:t>Motors: movement accuracy</a:t>
            </a:r>
          </a:p>
          <a:p>
            <a:pPr marL="342900" indent="-342900">
              <a:buFont typeface="Arial" panose="020B0604020202020204" pitchFamily="34" charset="0"/>
              <a:buChar char="•"/>
            </a:pPr>
            <a:r>
              <a:rPr lang="en-US" dirty="0"/>
              <a:t>Cloud server: processing power, networking delay</a:t>
            </a:r>
          </a:p>
          <a:p>
            <a:endParaRPr lang="en-US" dirty="0"/>
          </a:p>
          <a:p>
            <a:pPr marL="342900" indent="-342900">
              <a:buFont typeface="Arial" panose="020B0604020202020204" pitchFamily="34" charset="0"/>
              <a:buChar char="•"/>
            </a:pPr>
            <a:r>
              <a:rPr lang="en-US" dirty="0"/>
              <a:t>Python libraries</a:t>
            </a:r>
          </a:p>
          <a:p>
            <a:pPr marL="342900" indent="-342900">
              <a:buFont typeface="Arial" panose="020B0604020202020204" pitchFamily="34" charset="0"/>
              <a:buChar char="•"/>
            </a:pPr>
            <a:r>
              <a:rPr lang="en-US" dirty="0"/>
              <a:t>Multithreading and concurrent programming</a:t>
            </a:r>
          </a:p>
          <a:p>
            <a:pPr marL="342900" indent="-342900">
              <a:buFont typeface="Arial" panose="020B0604020202020204" pitchFamily="34" charset="0"/>
              <a:buChar char="•"/>
            </a:pPr>
            <a:r>
              <a:rPr lang="en-US" dirty="0"/>
              <a:t>Internet protocol (IP): TCP &amp; UDP</a:t>
            </a:r>
          </a:p>
          <a:p>
            <a:pPr marL="342900" indent="-342900">
              <a:buFont typeface="Arial" panose="020B0604020202020204" pitchFamily="34" charset="0"/>
              <a:buChar char="•"/>
            </a:pPr>
            <a:r>
              <a:rPr lang="en-US" dirty="0"/>
              <a:t>Computer vision: optimizations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486510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3AF3FC-4708-5F38-ADA6-0BBD35678B31}"/>
              </a:ext>
            </a:extLst>
          </p:cNvPr>
          <p:cNvSpPr txBox="1"/>
          <p:nvPr/>
        </p:nvSpPr>
        <p:spPr>
          <a:xfrm>
            <a:off x="6572534" y="-598574"/>
            <a:ext cx="5619466" cy="3053715"/>
          </a:xfrm>
          <a:prstGeom prst="rect">
            <a:avLst/>
          </a:prstGeom>
        </p:spPr>
        <p:txBody>
          <a:bodyPr vert="horz" lIns="91440" tIns="45720" rIns="91440" bIns="45720" rtlCol="0" anchor="b">
            <a:normAutofit/>
          </a:bodyPr>
          <a:lstStyle/>
          <a:p>
            <a:pPr algn="just">
              <a:lnSpc>
                <a:spcPct val="90000"/>
              </a:lnSpc>
              <a:spcBef>
                <a:spcPct val="0"/>
              </a:spcBef>
              <a:spcAft>
                <a:spcPts val="600"/>
              </a:spcAft>
            </a:pPr>
            <a:r>
              <a:rPr lang="en-US" sz="5400" kern="1200" cap="all" baseline="0" dirty="0">
                <a:latin typeface="+mj-lt"/>
                <a:ea typeface="+mj-ea"/>
                <a:cs typeface="+mj-cs"/>
              </a:rPr>
              <a:t>The Hardware</a:t>
            </a:r>
          </a:p>
        </p:txBody>
      </p:sp>
      <p:sp>
        <p:nvSpPr>
          <p:cNvPr id="5" name="TextBox 4">
            <a:extLst>
              <a:ext uri="{FF2B5EF4-FFF2-40B4-BE49-F238E27FC236}">
                <a16:creationId xmlns:a16="http://schemas.microsoft.com/office/drawing/2014/main" id="{9A80A6BC-659E-0E2C-19E5-11FE71EAC7AC}"/>
              </a:ext>
            </a:extLst>
          </p:cNvPr>
          <p:cNvSpPr txBox="1"/>
          <p:nvPr/>
        </p:nvSpPr>
        <p:spPr>
          <a:xfrm>
            <a:off x="6703597" y="2979057"/>
            <a:ext cx="4896677" cy="3350173"/>
          </a:xfrm>
          <a:prstGeom prst="rect">
            <a:avLst/>
          </a:prstGeom>
        </p:spPr>
        <p:txBody>
          <a:bodyPr vert="horz" lIns="91440" tIns="45720" rIns="91440" bIns="45720" rtlCol="0">
            <a:normAutofit/>
          </a:bodyPr>
          <a:lstStyle/>
          <a:p>
            <a:pPr marL="342900" indent="-342900">
              <a:lnSpc>
                <a:spcPct val="90000"/>
              </a:lnSpc>
              <a:spcAft>
                <a:spcPts val="1200"/>
              </a:spcAft>
              <a:buFont typeface="Arial" panose="020B0604020202020204" pitchFamily="34" charset="0"/>
              <a:buChar char="•"/>
            </a:pPr>
            <a:r>
              <a:rPr lang="en-US" sz="2000" dirty="0"/>
              <a:t>Raspberry Pi 4</a:t>
            </a:r>
          </a:p>
          <a:p>
            <a:pPr marL="342900" indent="-342900">
              <a:lnSpc>
                <a:spcPct val="90000"/>
              </a:lnSpc>
              <a:spcAft>
                <a:spcPts val="1200"/>
              </a:spcAft>
              <a:buFont typeface="Arial" panose="020B0604020202020204" pitchFamily="34" charset="0"/>
              <a:buChar char="•"/>
            </a:pPr>
            <a:r>
              <a:rPr lang="en-US" sz="2000" dirty="0"/>
              <a:t>LiDAR Scanner</a:t>
            </a:r>
          </a:p>
          <a:p>
            <a:pPr marL="342900" indent="-342900">
              <a:lnSpc>
                <a:spcPct val="90000"/>
              </a:lnSpc>
              <a:spcAft>
                <a:spcPts val="1200"/>
              </a:spcAft>
              <a:buFont typeface="Arial" panose="020B0604020202020204" pitchFamily="34" charset="0"/>
              <a:buChar char="•"/>
            </a:pPr>
            <a:r>
              <a:rPr lang="en-US" sz="2000" dirty="0"/>
              <a:t>Stepper Motors</a:t>
            </a:r>
          </a:p>
          <a:p>
            <a:pPr marL="342900" indent="-342900">
              <a:lnSpc>
                <a:spcPct val="90000"/>
              </a:lnSpc>
              <a:spcAft>
                <a:spcPts val="1200"/>
              </a:spcAft>
              <a:buFont typeface="Arial" panose="020B0604020202020204" pitchFamily="34" charset="0"/>
              <a:buChar char="•"/>
            </a:pPr>
            <a:r>
              <a:rPr lang="en-US" sz="2000" dirty="0"/>
              <a:t>Logitech Webcam</a:t>
            </a:r>
          </a:p>
          <a:p>
            <a:pPr marL="342900" indent="-342900">
              <a:lnSpc>
                <a:spcPct val="90000"/>
              </a:lnSpc>
              <a:spcAft>
                <a:spcPts val="1200"/>
              </a:spcAft>
              <a:buFont typeface="Arial" panose="020B0604020202020204" pitchFamily="34" charset="0"/>
              <a:buChar char="•"/>
            </a:pPr>
            <a:r>
              <a:rPr lang="en-US" sz="2000" dirty="0"/>
              <a:t>Hand-Soldered Circuit Boards</a:t>
            </a:r>
          </a:p>
          <a:p>
            <a:pPr marL="342900" indent="-342900">
              <a:lnSpc>
                <a:spcPct val="90000"/>
              </a:lnSpc>
              <a:spcAft>
                <a:spcPts val="1200"/>
              </a:spcAft>
              <a:buFont typeface="Arial" panose="020B0604020202020204" pitchFamily="34" charset="0"/>
              <a:buChar char="•"/>
            </a:pPr>
            <a:r>
              <a:rPr lang="en-US" sz="2000" dirty="0"/>
              <a:t>Fully 3D-Printed Construction</a:t>
            </a:r>
          </a:p>
        </p:txBody>
      </p:sp>
      <p:pic>
        <p:nvPicPr>
          <p:cNvPr id="8" name="Picture 7" descr="A close-up of a circuit board&#10;&#10;Description automatically generated">
            <a:extLst>
              <a:ext uri="{FF2B5EF4-FFF2-40B4-BE49-F238E27FC236}">
                <a16:creationId xmlns:a16="http://schemas.microsoft.com/office/drawing/2014/main" id="{E5F30572-4EB8-4666-AE7E-7C69799C1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3857" y="231394"/>
            <a:ext cx="2324078" cy="1452549"/>
          </a:xfrm>
          <a:prstGeom prst="rect">
            <a:avLst/>
          </a:prstGeom>
        </p:spPr>
      </p:pic>
      <p:pic>
        <p:nvPicPr>
          <p:cNvPr id="12" name="Picture 11" descr="A black round object with a black background&#10;&#10;Description automatically generated">
            <a:extLst>
              <a:ext uri="{FF2B5EF4-FFF2-40B4-BE49-F238E27FC236}">
                <a16:creationId xmlns:a16="http://schemas.microsoft.com/office/drawing/2014/main" id="{266E1229-B060-F778-B362-A4418989D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8287"/>
            <a:ext cx="1920598" cy="1920598"/>
          </a:xfrm>
          <a:prstGeom prst="rect">
            <a:avLst/>
          </a:prstGeom>
        </p:spPr>
      </p:pic>
      <p:pic>
        <p:nvPicPr>
          <p:cNvPr id="14" name="Picture 13" descr="A small metal square with a metal rod&#10;&#10;Description automatically generated with medium confidence">
            <a:extLst>
              <a:ext uri="{FF2B5EF4-FFF2-40B4-BE49-F238E27FC236}">
                <a16:creationId xmlns:a16="http://schemas.microsoft.com/office/drawing/2014/main" id="{943F2C32-23B6-5026-6C6B-1DE0ED3EAC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793" y="1246192"/>
            <a:ext cx="2758025" cy="2758025"/>
          </a:xfrm>
          <a:prstGeom prst="rect">
            <a:avLst/>
          </a:prstGeom>
        </p:spPr>
      </p:pic>
      <p:pic>
        <p:nvPicPr>
          <p:cNvPr id="16" name="Picture 15" descr="A black webcam with a black background&#10;&#10;Description automatically generated">
            <a:extLst>
              <a:ext uri="{FF2B5EF4-FFF2-40B4-BE49-F238E27FC236}">
                <a16:creationId xmlns:a16="http://schemas.microsoft.com/office/drawing/2014/main" id="{2039AEE7-D47E-A6C8-E826-B4C3F765A1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0849" y="1515016"/>
            <a:ext cx="2220375" cy="2220375"/>
          </a:xfrm>
          <a:prstGeom prst="rect">
            <a:avLst/>
          </a:prstGeom>
        </p:spPr>
      </p:pic>
      <p:pic>
        <p:nvPicPr>
          <p:cNvPr id="17" name="Picture 16" descr="A close up of a circuit board&#10;&#10;Description automatically generated">
            <a:extLst>
              <a:ext uri="{FF2B5EF4-FFF2-40B4-BE49-F238E27FC236}">
                <a16:creationId xmlns:a16="http://schemas.microsoft.com/office/drawing/2014/main" id="{B9F84193-1F06-00D6-9AC3-FEE80491B6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481" y="3644500"/>
            <a:ext cx="5137529" cy="2188580"/>
          </a:xfrm>
          <a:prstGeom prst="rect">
            <a:avLst/>
          </a:prstGeom>
        </p:spPr>
      </p:pic>
      <p:pic>
        <p:nvPicPr>
          <p:cNvPr id="19" name="Picture 18" descr="A close up of a circuit board&#10;&#10;Description automatically generated">
            <a:extLst>
              <a:ext uri="{FF2B5EF4-FFF2-40B4-BE49-F238E27FC236}">
                <a16:creationId xmlns:a16="http://schemas.microsoft.com/office/drawing/2014/main" id="{15DA2533-E2F1-4D69-F4EE-79543222D6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427324">
            <a:off x="1501623" y="4380218"/>
            <a:ext cx="4735507" cy="2017318"/>
          </a:xfrm>
          <a:prstGeom prst="rect">
            <a:avLst/>
          </a:prstGeom>
        </p:spPr>
      </p:pic>
    </p:spTree>
    <p:extLst>
      <p:ext uri="{BB962C8B-B14F-4D97-AF65-F5344CB8AC3E}">
        <p14:creationId xmlns:p14="http://schemas.microsoft.com/office/powerpoint/2010/main" val="3478109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314CF-AEB8-F6EB-8ED6-CCA68E31979E}"/>
              </a:ext>
            </a:extLst>
          </p:cNvPr>
          <p:cNvSpPr>
            <a:spLocks noGrp="1"/>
          </p:cNvSpPr>
          <p:nvPr>
            <p:ph type="title"/>
          </p:nvPr>
        </p:nvSpPr>
        <p:spPr>
          <a:xfrm>
            <a:off x="8229599" y="5498926"/>
            <a:ext cx="3422238" cy="782380"/>
          </a:xfrm>
        </p:spPr>
        <p:txBody>
          <a:bodyPr>
            <a:normAutofit/>
          </a:bodyPr>
          <a:lstStyle/>
          <a:p>
            <a:pPr algn="ctr"/>
            <a:r>
              <a:rPr lang="en-US" dirty="0"/>
              <a:t>3d models</a:t>
            </a:r>
          </a:p>
        </p:txBody>
      </p:sp>
      <p:pic>
        <p:nvPicPr>
          <p:cNvPr id="8" name="Picture 7" descr="A close-up of a toy&#10;&#10;Description automatically generated">
            <a:extLst>
              <a:ext uri="{FF2B5EF4-FFF2-40B4-BE49-F238E27FC236}">
                <a16:creationId xmlns:a16="http://schemas.microsoft.com/office/drawing/2014/main" id="{2A30747F-C6F6-2C0B-6473-87F78831D6F4}"/>
              </a:ext>
            </a:extLst>
          </p:cNvPr>
          <p:cNvPicPr>
            <a:picLocks noChangeAspect="1"/>
          </p:cNvPicPr>
          <p:nvPr/>
        </p:nvPicPr>
        <p:blipFill rotWithShape="1">
          <a:blip r:embed="rId3">
            <a:extLst>
              <a:ext uri="{28A0092B-C50C-407E-A947-70E740481C1C}">
                <a14:useLocalDpi xmlns:a14="http://schemas.microsoft.com/office/drawing/2010/main" val="0"/>
              </a:ext>
            </a:extLst>
          </a:blip>
          <a:srcRect l="6864" t="5536"/>
          <a:stretch/>
        </p:blipFill>
        <p:spPr>
          <a:xfrm>
            <a:off x="0" y="3417785"/>
            <a:ext cx="6585735" cy="3757300"/>
          </a:xfrm>
          <a:prstGeom prst="rect">
            <a:avLst/>
          </a:prstGeom>
        </p:spPr>
      </p:pic>
      <p:pic>
        <p:nvPicPr>
          <p:cNvPr id="4" name="Picture 3" descr="A black and green toy&#10;&#10;Description automatically generated">
            <a:extLst>
              <a:ext uri="{FF2B5EF4-FFF2-40B4-BE49-F238E27FC236}">
                <a16:creationId xmlns:a16="http://schemas.microsoft.com/office/drawing/2014/main" id="{4B00803A-E26B-1078-7830-62C991032E33}"/>
              </a:ext>
            </a:extLst>
          </p:cNvPr>
          <p:cNvPicPr>
            <a:picLocks noChangeAspect="1"/>
          </p:cNvPicPr>
          <p:nvPr/>
        </p:nvPicPr>
        <p:blipFill rotWithShape="1">
          <a:blip r:embed="rId4">
            <a:extLst>
              <a:ext uri="{28A0092B-C50C-407E-A947-70E740481C1C}">
                <a14:useLocalDpi xmlns:a14="http://schemas.microsoft.com/office/drawing/2010/main" val="0"/>
              </a:ext>
            </a:extLst>
          </a:blip>
          <a:srcRect l="8571" t="4974"/>
          <a:stretch/>
        </p:blipFill>
        <p:spPr>
          <a:xfrm>
            <a:off x="-657546" y="-452143"/>
            <a:ext cx="7397176" cy="4324652"/>
          </a:xfrm>
          <a:prstGeom prst="rect">
            <a:avLst/>
          </a:prstGeom>
        </p:spPr>
      </p:pic>
      <p:pic>
        <p:nvPicPr>
          <p:cNvPr id="6" name="Picture 5" descr="A black and green toy&#10;&#10;Description automatically generated">
            <a:extLst>
              <a:ext uri="{FF2B5EF4-FFF2-40B4-BE49-F238E27FC236}">
                <a16:creationId xmlns:a16="http://schemas.microsoft.com/office/drawing/2014/main" id="{567C57F9-6CDD-A3CC-FF8C-E8CC4031FDF7}"/>
              </a:ext>
            </a:extLst>
          </p:cNvPr>
          <p:cNvPicPr>
            <a:picLocks noChangeAspect="1"/>
          </p:cNvPicPr>
          <p:nvPr/>
        </p:nvPicPr>
        <p:blipFill rotWithShape="1">
          <a:blip r:embed="rId5">
            <a:extLst>
              <a:ext uri="{28A0092B-C50C-407E-A947-70E740481C1C}">
                <a14:useLocalDpi xmlns:a14="http://schemas.microsoft.com/office/drawing/2010/main" val="0"/>
              </a:ext>
            </a:extLst>
          </a:blip>
          <a:srcRect l="7154" t="14920" r="5819" b="7957"/>
          <a:stretch/>
        </p:blipFill>
        <p:spPr>
          <a:xfrm>
            <a:off x="6019800" y="898546"/>
            <a:ext cx="6286106" cy="3133620"/>
          </a:xfrm>
          <a:prstGeom prst="rect">
            <a:avLst/>
          </a:prstGeom>
        </p:spPr>
      </p:pic>
    </p:spTree>
    <p:extLst>
      <p:ext uri="{BB962C8B-B14F-4D97-AF65-F5344CB8AC3E}">
        <p14:creationId xmlns:p14="http://schemas.microsoft.com/office/powerpoint/2010/main" val="2140506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9834-F207-7BC1-D6B9-FB413DD9F592}"/>
              </a:ext>
            </a:extLst>
          </p:cNvPr>
          <p:cNvSpPr>
            <a:spLocks noGrp="1"/>
          </p:cNvSpPr>
          <p:nvPr>
            <p:ph type="title"/>
          </p:nvPr>
        </p:nvSpPr>
        <p:spPr>
          <a:xfrm>
            <a:off x="417526" y="1528585"/>
            <a:ext cx="5179615" cy="1448747"/>
          </a:xfrm>
        </p:spPr>
        <p:txBody>
          <a:bodyPr anchor="ctr">
            <a:normAutofit/>
          </a:bodyPr>
          <a:lstStyle/>
          <a:p>
            <a:r>
              <a:rPr lang="en-US" sz="4800" dirty="0"/>
              <a:t>The software</a:t>
            </a:r>
          </a:p>
        </p:txBody>
      </p:sp>
      <p:sp>
        <p:nvSpPr>
          <p:cNvPr id="4" name="Content Placeholder 3">
            <a:extLst>
              <a:ext uri="{FF2B5EF4-FFF2-40B4-BE49-F238E27FC236}">
                <a16:creationId xmlns:a16="http://schemas.microsoft.com/office/drawing/2014/main" id="{303F2234-347A-AD27-0169-6B18CDAC8790}"/>
              </a:ext>
            </a:extLst>
          </p:cNvPr>
          <p:cNvSpPr>
            <a:spLocks noGrp="1"/>
          </p:cNvSpPr>
          <p:nvPr>
            <p:ph sz="quarter" idx="10"/>
          </p:nvPr>
        </p:nvSpPr>
        <p:spPr>
          <a:xfrm>
            <a:off x="403755" y="2997166"/>
            <a:ext cx="5181600" cy="3747180"/>
          </a:xfrm>
        </p:spPr>
        <p:txBody>
          <a:bodyPr>
            <a:normAutofit/>
          </a:bodyPr>
          <a:lstStyle/>
          <a:p>
            <a:pPr marL="342900" indent="-342900">
              <a:buFont typeface="Arial" panose="020B0604020202020204" pitchFamily="34" charset="0"/>
              <a:buChar char="•"/>
            </a:pPr>
            <a:r>
              <a:rPr lang="en-US" dirty="0"/>
              <a:t>TCP &amp; UDP internet protocol</a:t>
            </a:r>
          </a:p>
          <a:p>
            <a:pPr marL="342900" indent="-342900">
              <a:buFont typeface="Arial" panose="020B0604020202020204" pitchFamily="34" charset="0"/>
              <a:buChar char="•"/>
            </a:pPr>
            <a:r>
              <a:rPr lang="en-US" dirty="0"/>
              <a:t>DigitalOcean: Server hosting</a:t>
            </a:r>
          </a:p>
          <a:p>
            <a:pPr marL="342900" indent="-342900">
              <a:buFont typeface="Arial" panose="020B0604020202020204" pitchFamily="34" charset="0"/>
              <a:buChar char="•"/>
            </a:pPr>
            <a:r>
              <a:rPr lang="en-US" dirty="0"/>
              <a:t>Flask: Web interface</a:t>
            </a:r>
          </a:p>
          <a:p>
            <a:pPr marL="342900" indent="-342900">
              <a:buFont typeface="Arial" panose="020B0604020202020204" pitchFamily="34" charset="0"/>
              <a:buChar char="•"/>
            </a:pPr>
            <a:r>
              <a:rPr lang="en-US" dirty="0"/>
              <a:t>Azure: Object recognition</a:t>
            </a:r>
          </a:p>
          <a:p>
            <a:pPr marL="342900" indent="-342900">
              <a:buFont typeface="Arial" panose="020B0604020202020204" pitchFamily="34" charset="0"/>
              <a:buChar char="•"/>
            </a:pPr>
            <a:r>
              <a:rPr lang="en-US" dirty="0"/>
              <a:t>OpenCV: Computer vision</a:t>
            </a:r>
          </a:p>
          <a:p>
            <a:pPr marL="342900" indent="-342900">
              <a:buFont typeface="Arial" panose="020B0604020202020204" pitchFamily="34" charset="0"/>
              <a:buChar char="•"/>
            </a:pPr>
            <a:r>
              <a:rPr lang="en-US" dirty="0"/>
              <a:t>OpenAI Whisper: Voice transcription</a:t>
            </a:r>
          </a:p>
          <a:p>
            <a:pPr marL="342900" indent="-342900">
              <a:buFont typeface="Arial" panose="020B0604020202020204" pitchFamily="34" charset="0"/>
              <a:buChar char="•"/>
            </a:pPr>
            <a:r>
              <a:rPr lang="en-US" dirty="0"/>
              <a:t>Real-time programming</a:t>
            </a:r>
          </a:p>
          <a:p>
            <a:pPr marL="342900" indent="-342900"/>
            <a:r>
              <a:rPr lang="en-US" dirty="0"/>
              <a:t>Multithreading</a:t>
            </a:r>
          </a:p>
          <a:p>
            <a:pPr marL="342900" indent="-342900">
              <a:buFont typeface="Arial" panose="020B0604020202020204" pitchFamily="34" charset="0"/>
              <a:buChar char="•"/>
            </a:pPr>
            <a:endParaRPr lang="en-US" dirty="0"/>
          </a:p>
        </p:txBody>
      </p:sp>
      <p:pic>
        <p:nvPicPr>
          <p:cNvPr id="6" name="Graphic 5">
            <a:extLst>
              <a:ext uri="{FF2B5EF4-FFF2-40B4-BE49-F238E27FC236}">
                <a16:creationId xmlns:a16="http://schemas.microsoft.com/office/drawing/2014/main" id="{BFF170E1-5868-16C4-9973-14F665D21B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6752" y="5280979"/>
            <a:ext cx="2651989" cy="1325995"/>
          </a:xfrm>
          <a:prstGeom prst="rect">
            <a:avLst/>
          </a:prstGeom>
        </p:spPr>
      </p:pic>
      <p:pic>
        <p:nvPicPr>
          <p:cNvPr id="8" name="Graphic 7">
            <a:extLst>
              <a:ext uri="{FF2B5EF4-FFF2-40B4-BE49-F238E27FC236}">
                <a16:creationId xmlns:a16="http://schemas.microsoft.com/office/drawing/2014/main" id="{8979DBEB-1F87-E19E-EBD2-41FD11AB48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5652" y="2314393"/>
            <a:ext cx="2707186" cy="793121"/>
          </a:xfrm>
          <a:prstGeom prst="rect">
            <a:avLst/>
          </a:prstGeom>
        </p:spPr>
      </p:pic>
      <p:pic>
        <p:nvPicPr>
          <p:cNvPr id="11" name="Graphic 10">
            <a:extLst>
              <a:ext uri="{FF2B5EF4-FFF2-40B4-BE49-F238E27FC236}">
                <a16:creationId xmlns:a16="http://schemas.microsoft.com/office/drawing/2014/main" id="{628C1F45-090B-6440-46AE-B9EA6AA2B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0387" y="3973498"/>
            <a:ext cx="2200605" cy="1100303"/>
          </a:xfrm>
          <a:prstGeom prst="rect">
            <a:avLst/>
          </a:prstGeom>
        </p:spPr>
      </p:pic>
      <p:pic>
        <p:nvPicPr>
          <p:cNvPr id="13" name="Graphic 12">
            <a:extLst>
              <a:ext uri="{FF2B5EF4-FFF2-40B4-BE49-F238E27FC236}">
                <a16:creationId xmlns:a16="http://schemas.microsoft.com/office/drawing/2014/main" id="{673CC365-264E-FFE5-75D0-0E5BD2A4AB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72240" y="2189280"/>
            <a:ext cx="2200606" cy="1100303"/>
          </a:xfrm>
          <a:prstGeom prst="rect">
            <a:avLst/>
          </a:prstGeom>
        </p:spPr>
      </p:pic>
      <p:pic>
        <p:nvPicPr>
          <p:cNvPr id="15" name="Graphic 14">
            <a:extLst>
              <a:ext uri="{FF2B5EF4-FFF2-40B4-BE49-F238E27FC236}">
                <a16:creationId xmlns:a16="http://schemas.microsoft.com/office/drawing/2014/main" id="{358025B4-9476-C215-C3E2-5C45366386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49857" y="336175"/>
            <a:ext cx="2334809" cy="1167405"/>
          </a:xfrm>
          <a:prstGeom prst="rect">
            <a:avLst/>
          </a:prstGeom>
        </p:spPr>
      </p:pic>
      <p:pic>
        <p:nvPicPr>
          <p:cNvPr id="17" name="Graphic 16">
            <a:extLst>
              <a:ext uri="{FF2B5EF4-FFF2-40B4-BE49-F238E27FC236}">
                <a16:creationId xmlns:a16="http://schemas.microsoft.com/office/drawing/2014/main" id="{B7121318-84FA-AB2F-45CB-B1AAA8981FE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20637" y="459531"/>
            <a:ext cx="2082158" cy="1041079"/>
          </a:xfrm>
          <a:prstGeom prst="rect">
            <a:avLst/>
          </a:prstGeom>
        </p:spPr>
      </p:pic>
      <p:pic>
        <p:nvPicPr>
          <p:cNvPr id="21" name="Graphic 20">
            <a:extLst>
              <a:ext uri="{FF2B5EF4-FFF2-40B4-BE49-F238E27FC236}">
                <a16:creationId xmlns:a16="http://schemas.microsoft.com/office/drawing/2014/main" id="{D40A5DED-FD32-64D5-846B-907BD56F8C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41959" y="3763099"/>
            <a:ext cx="2504574" cy="1204546"/>
          </a:xfrm>
          <a:prstGeom prst="rect">
            <a:avLst/>
          </a:prstGeom>
        </p:spPr>
      </p:pic>
      <p:pic>
        <p:nvPicPr>
          <p:cNvPr id="5" name="Graphic 4">
            <a:extLst>
              <a:ext uri="{FF2B5EF4-FFF2-40B4-BE49-F238E27FC236}">
                <a16:creationId xmlns:a16="http://schemas.microsoft.com/office/drawing/2014/main" id="{C554C7CC-736E-1176-B714-8701F2431C0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78800" y="6050133"/>
            <a:ext cx="2438400" cy="504825"/>
          </a:xfrm>
          <a:prstGeom prst="rect">
            <a:avLst/>
          </a:prstGeom>
        </p:spPr>
      </p:pic>
      <p:pic>
        <p:nvPicPr>
          <p:cNvPr id="9" name="Graphic 8">
            <a:extLst>
              <a:ext uri="{FF2B5EF4-FFF2-40B4-BE49-F238E27FC236}">
                <a16:creationId xmlns:a16="http://schemas.microsoft.com/office/drawing/2014/main" id="{E72F78FC-00E9-17A7-0485-DA3D10670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72608" y="572034"/>
            <a:ext cx="2745312" cy="680461"/>
          </a:xfrm>
          <a:prstGeom prst="rect">
            <a:avLst/>
          </a:prstGeom>
        </p:spPr>
      </p:pic>
    </p:spTree>
    <p:extLst>
      <p:ext uri="{BB962C8B-B14F-4D97-AF65-F5344CB8AC3E}">
        <p14:creationId xmlns:p14="http://schemas.microsoft.com/office/powerpoint/2010/main" val="3068342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D7027-396F-ECAD-EE3D-FE5E9C0BFB4B}"/>
              </a:ext>
            </a:extLst>
          </p:cNvPr>
          <p:cNvSpPr>
            <a:spLocks noGrp="1"/>
          </p:cNvSpPr>
          <p:nvPr>
            <p:ph type="title"/>
          </p:nvPr>
        </p:nvSpPr>
        <p:spPr>
          <a:xfrm rot="16200000">
            <a:off x="-2464015" y="2951713"/>
            <a:ext cx="6039652" cy="954573"/>
          </a:xfrm>
        </p:spPr>
        <p:txBody>
          <a:bodyPr anchor="b">
            <a:noAutofit/>
          </a:bodyPr>
          <a:lstStyle/>
          <a:p>
            <a:pPr algn="ctr"/>
            <a:r>
              <a:rPr lang="en-US" sz="5400" dirty="0"/>
              <a:t>Implementation</a:t>
            </a:r>
          </a:p>
        </p:txBody>
      </p:sp>
      <p:pic>
        <p:nvPicPr>
          <p:cNvPr id="16" name="Picture 15" descr="A black screen with white text&#10;&#10;Description automatically generated">
            <a:extLst>
              <a:ext uri="{FF2B5EF4-FFF2-40B4-BE49-F238E27FC236}">
                <a16:creationId xmlns:a16="http://schemas.microsoft.com/office/drawing/2014/main" id="{96E32C6F-85D4-878D-88CC-3165C8C1C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254" y="138223"/>
            <a:ext cx="10733434" cy="6581553"/>
          </a:xfrm>
          <a:prstGeom prst="rect">
            <a:avLst/>
          </a:prstGeom>
        </p:spPr>
      </p:pic>
    </p:spTree>
    <p:extLst>
      <p:ext uri="{BB962C8B-B14F-4D97-AF65-F5344CB8AC3E}">
        <p14:creationId xmlns:p14="http://schemas.microsoft.com/office/powerpoint/2010/main" val="4141187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B8A7252-C53B-9CE1-073B-1C02352F74FA}"/>
              </a:ext>
            </a:extLst>
          </p:cNvPr>
          <p:cNvSpPr>
            <a:spLocks noGrp="1"/>
          </p:cNvSpPr>
          <p:nvPr>
            <p:ph type="title"/>
          </p:nvPr>
        </p:nvSpPr>
        <p:spPr>
          <a:xfrm>
            <a:off x="7680543" y="5091830"/>
            <a:ext cx="4037556" cy="849973"/>
          </a:xfrm>
        </p:spPr>
        <p:txBody>
          <a:bodyPr/>
          <a:lstStyle/>
          <a:p>
            <a:pPr algn="ctr"/>
            <a:r>
              <a:rPr lang="en-US" dirty="0"/>
              <a:t>Unit testing</a:t>
            </a:r>
          </a:p>
        </p:txBody>
      </p:sp>
      <p:sp>
        <p:nvSpPr>
          <p:cNvPr id="13" name="Content Placeholder 3">
            <a:extLst>
              <a:ext uri="{FF2B5EF4-FFF2-40B4-BE49-F238E27FC236}">
                <a16:creationId xmlns:a16="http://schemas.microsoft.com/office/drawing/2014/main" id="{C50432F1-A904-04F4-918F-4085E0BF0930}"/>
              </a:ext>
            </a:extLst>
          </p:cNvPr>
          <p:cNvSpPr>
            <a:spLocks noGrp="1"/>
          </p:cNvSpPr>
          <p:nvPr>
            <p:ph sz="quarter" idx="10"/>
          </p:nvPr>
        </p:nvSpPr>
        <p:spPr>
          <a:xfrm>
            <a:off x="7804968" y="5941803"/>
            <a:ext cx="3788706" cy="461640"/>
          </a:xfrm>
        </p:spPr>
        <p:txBody>
          <a:bodyPr/>
          <a:lstStyle/>
          <a:p>
            <a:pPr algn="ctr"/>
            <a:r>
              <a:rPr lang="en-US" dirty="0"/>
              <a:t>with Python’s unittest library</a:t>
            </a:r>
          </a:p>
        </p:txBody>
      </p:sp>
      <p:sp>
        <p:nvSpPr>
          <p:cNvPr id="2" name="TextBox 1">
            <a:extLst>
              <a:ext uri="{FF2B5EF4-FFF2-40B4-BE49-F238E27FC236}">
                <a16:creationId xmlns:a16="http://schemas.microsoft.com/office/drawing/2014/main" id="{1C9A10B0-7510-104D-B9CE-83A7E7D0AC7A}"/>
              </a:ext>
            </a:extLst>
          </p:cNvPr>
          <p:cNvSpPr txBox="1"/>
          <p:nvPr/>
        </p:nvSpPr>
        <p:spPr>
          <a:xfrm>
            <a:off x="1164920" y="2182143"/>
            <a:ext cx="2655792" cy="369332"/>
          </a:xfrm>
          <a:prstGeom prst="rect">
            <a:avLst/>
          </a:prstGeom>
          <a:noFill/>
        </p:spPr>
        <p:txBody>
          <a:bodyPr wrap="none" rtlCol="0">
            <a:spAutoFit/>
          </a:bodyPr>
          <a:lstStyle/>
          <a:p>
            <a:r>
              <a:rPr lang="en-US" dirty="0">
                <a:solidFill>
                  <a:schemeClr val="bg1"/>
                </a:solidFill>
              </a:rPr>
              <a:t>Image before processing</a:t>
            </a:r>
          </a:p>
        </p:txBody>
      </p:sp>
      <p:sp>
        <p:nvSpPr>
          <p:cNvPr id="3" name="TextBox 2">
            <a:extLst>
              <a:ext uri="{FF2B5EF4-FFF2-40B4-BE49-F238E27FC236}">
                <a16:creationId xmlns:a16="http://schemas.microsoft.com/office/drawing/2014/main" id="{8F48ECBC-6A82-960C-36A2-5C432C2F6348}"/>
              </a:ext>
            </a:extLst>
          </p:cNvPr>
          <p:cNvSpPr txBox="1"/>
          <p:nvPr/>
        </p:nvSpPr>
        <p:spPr>
          <a:xfrm>
            <a:off x="5407069" y="2043644"/>
            <a:ext cx="3732240" cy="646331"/>
          </a:xfrm>
          <a:prstGeom prst="rect">
            <a:avLst/>
          </a:prstGeom>
          <a:noFill/>
        </p:spPr>
        <p:txBody>
          <a:bodyPr wrap="none" rtlCol="0">
            <a:spAutoFit/>
          </a:bodyPr>
          <a:lstStyle/>
          <a:p>
            <a:r>
              <a:rPr lang="en-US" dirty="0">
                <a:solidFill>
                  <a:schemeClr val="bg1"/>
                </a:solidFill>
              </a:rPr>
              <a:t>Processed image with contour and </a:t>
            </a:r>
          </a:p>
          <a:p>
            <a:r>
              <a:rPr lang="en-US" dirty="0">
                <a:solidFill>
                  <a:schemeClr val="bg1"/>
                </a:solidFill>
              </a:rPr>
              <a:t>Centroid visible</a:t>
            </a:r>
          </a:p>
        </p:txBody>
      </p:sp>
      <p:cxnSp>
        <p:nvCxnSpPr>
          <p:cNvPr id="5" name="Straight Arrow Connector 4">
            <a:extLst>
              <a:ext uri="{FF2B5EF4-FFF2-40B4-BE49-F238E27FC236}">
                <a16:creationId xmlns:a16="http://schemas.microsoft.com/office/drawing/2014/main" id="{6B0F3914-8DE7-B3D0-370D-42720C378DAC}"/>
              </a:ext>
            </a:extLst>
          </p:cNvPr>
          <p:cNvCxnSpPr/>
          <p:nvPr/>
        </p:nvCxnSpPr>
        <p:spPr>
          <a:xfrm>
            <a:off x="3983277" y="2366809"/>
            <a:ext cx="914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green object on the floor&#10;&#10;Description automatically generated">
            <a:extLst>
              <a:ext uri="{FF2B5EF4-FFF2-40B4-BE49-F238E27FC236}">
                <a16:creationId xmlns:a16="http://schemas.microsoft.com/office/drawing/2014/main" id="{8785F630-EF07-8B43-9727-8D6A495B6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575" y="2689975"/>
            <a:ext cx="4672058" cy="2665544"/>
          </a:xfrm>
          <a:prstGeom prst="rect">
            <a:avLst/>
          </a:prstGeom>
        </p:spPr>
      </p:pic>
    </p:spTree>
    <p:extLst>
      <p:ext uri="{BB962C8B-B14F-4D97-AF65-F5344CB8AC3E}">
        <p14:creationId xmlns:p14="http://schemas.microsoft.com/office/powerpoint/2010/main" val="1284042982"/>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Minimalist sales pitch</Template>
  <TotalTime>3302</TotalTime>
  <Words>855</Words>
  <Application>Microsoft Office PowerPoint</Application>
  <PresentationFormat>Widescreen</PresentationFormat>
  <Paragraphs>112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Tenorite</vt:lpstr>
      <vt:lpstr>Custom</vt:lpstr>
      <vt:lpstr>Voice-demanded robot with autonomous navigation</vt:lpstr>
      <vt:lpstr>Purpose</vt:lpstr>
      <vt:lpstr>features</vt:lpstr>
      <vt:lpstr>PowerPoint Presentation</vt:lpstr>
      <vt:lpstr>PowerPoint Presentation</vt:lpstr>
      <vt:lpstr>3d models</vt:lpstr>
      <vt:lpstr>The software</vt:lpstr>
      <vt:lpstr>Implementation</vt:lpstr>
      <vt:lpstr>Unit testing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Lindsay, Tyler Chad</dc:creator>
  <cp:lastModifiedBy>Beiler, Japheth</cp:lastModifiedBy>
  <cp:revision>66</cp:revision>
  <dcterms:created xsi:type="dcterms:W3CDTF">2024-04-02T17:52:14Z</dcterms:created>
  <dcterms:modified xsi:type="dcterms:W3CDTF">2024-04-18T20:06:53Z</dcterms:modified>
</cp:coreProperties>
</file>